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9" r:id="rId2"/>
    <p:sldId id="298" r:id="rId3"/>
    <p:sldId id="299" r:id="rId4"/>
    <p:sldId id="318" r:id="rId5"/>
    <p:sldId id="320" r:id="rId6"/>
    <p:sldId id="319" r:id="rId7"/>
    <p:sldId id="321" r:id="rId8"/>
    <p:sldId id="328" r:id="rId9"/>
    <p:sldId id="323" r:id="rId10"/>
    <p:sldId id="324" r:id="rId11"/>
    <p:sldId id="327" r:id="rId12"/>
    <p:sldId id="286" r:id="rId13"/>
    <p:sldId id="263" r:id="rId14"/>
    <p:sldId id="311" r:id="rId15"/>
    <p:sldId id="302" r:id="rId16"/>
    <p:sldId id="303" r:id="rId17"/>
    <p:sldId id="304" r:id="rId18"/>
    <p:sldId id="325" r:id="rId19"/>
    <p:sldId id="326" r:id="rId20"/>
    <p:sldId id="266" r:id="rId21"/>
    <p:sldId id="306" r:id="rId22"/>
    <p:sldId id="313" r:id="rId23"/>
    <p:sldId id="312" r:id="rId24"/>
    <p:sldId id="305" r:id="rId25"/>
    <p:sldId id="314" r:id="rId26"/>
    <p:sldId id="31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FFFF1"/>
    <a:srgbClr val="808080"/>
    <a:srgbClr val="A9A9A9"/>
    <a:srgbClr val="A0A0A0"/>
    <a:srgbClr val="A11301"/>
    <a:srgbClr val="4080FF"/>
    <a:srgbClr val="CECDCF"/>
    <a:srgbClr val="C040C0"/>
    <a:srgbClr val="FFFF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91"/>
    <p:restoredTop sz="90771"/>
  </p:normalViewPr>
  <p:slideViewPr>
    <p:cSldViewPr snapToGrid="0" snapToObjects="1">
      <p:cViewPr>
        <p:scale>
          <a:sx n="90" d="100"/>
          <a:sy n="90" d="100"/>
        </p:scale>
        <p:origin x="1224" y="1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F99F05-9BA7-0847-82B3-941D753A8295}" type="datetimeFigureOut">
              <a:rPr lang="en-US" smtClean="0"/>
              <a:t>8/25/17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599B37-F176-6E42-8AC7-A275D896A4BA}" type="slidenum">
              <a:rPr lang="en-US" smtClean="0"/>
              <a:t>‹#›</a:t>
            </a:fld>
            <a:endParaRPr lang="en-US"/>
          </a:p>
        </p:txBody>
      </p:sp>
    </p:spTree>
    <p:extLst>
      <p:ext uri="{BB962C8B-B14F-4D97-AF65-F5344CB8AC3E}">
        <p14:creationId xmlns:p14="http://schemas.microsoft.com/office/powerpoint/2010/main" val="531616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4ABF7-EEC0-B540-9E80-36EEC75803C9}" type="slidenum">
              <a:rPr lang="en-US" smtClean="0"/>
              <a:t>3</a:t>
            </a:fld>
            <a:endParaRPr lang="en-US"/>
          </a:p>
        </p:txBody>
      </p:sp>
    </p:spTree>
    <p:extLst>
      <p:ext uri="{BB962C8B-B14F-4D97-AF65-F5344CB8AC3E}">
        <p14:creationId xmlns:p14="http://schemas.microsoft.com/office/powerpoint/2010/main" val="30141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Normally people just</a:t>
            </a:r>
            <a:r>
              <a:rPr lang="en-US" baseline="0" dirty="0" smtClean="0"/>
              <a:t> assume constant escape fraction, however this </a:t>
            </a:r>
            <a:r>
              <a:rPr lang="en-US" baseline="0" dirty="0" err="1" smtClean="0"/>
              <a:t>simiplifies</a:t>
            </a:r>
            <a:r>
              <a:rPr lang="en-US" baseline="0" dirty="0" smtClean="0"/>
              <a:t> a lot of things (as we just saw).  As a consequence, are we able to determine a more physical form of the escape fraction that still agrees with general </a:t>
            </a:r>
            <a:r>
              <a:rPr lang="en-US" baseline="0" dirty="0" err="1" smtClean="0"/>
              <a:t>EoR</a:t>
            </a:r>
            <a:r>
              <a:rPr lang="en-US" baseline="0" dirty="0" smtClean="0"/>
              <a:t> things?</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19</a:t>
            </a:fld>
            <a:endParaRPr lang="en-US"/>
          </a:p>
        </p:txBody>
      </p:sp>
    </p:spTree>
    <p:extLst>
      <p:ext uri="{BB962C8B-B14F-4D97-AF65-F5344CB8AC3E}">
        <p14:creationId xmlns:p14="http://schemas.microsoft.com/office/powerpoint/2010/main" val="846119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20</a:t>
            </a:fld>
            <a:endParaRPr lang="en-US"/>
          </a:p>
        </p:txBody>
      </p:sp>
    </p:spTree>
    <p:extLst>
      <p:ext uri="{BB962C8B-B14F-4D97-AF65-F5344CB8AC3E}">
        <p14:creationId xmlns:p14="http://schemas.microsoft.com/office/powerpoint/2010/main" val="1710738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21</a:t>
            </a:fld>
            <a:endParaRPr lang="en-US"/>
          </a:p>
        </p:txBody>
      </p:sp>
    </p:spTree>
    <p:extLst>
      <p:ext uri="{BB962C8B-B14F-4D97-AF65-F5344CB8AC3E}">
        <p14:creationId xmlns:p14="http://schemas.microsoft.com/office/powerpoint/2010/main" val="823302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4ABF7-EEC0-B540-9E80-36EEC75803C9}" type="slidenum">
              <a:rPr lang="en-US" smtClean="0"/>
              <a:t>22</a:t>
            </a:fld>
            <a:endParaRPr lang="en-US"/>
          </a:p>
        </p:txBody>
      </p:sp>
    </p:spTree>
    <p:extLst>
      <p:ext uri="{BB962C8B-B14F-4D97-AF65-F5344CB8AC3E}">
        <p14:creationId xmlns:p14="http://schemas.microsoft.com/office/powerpoint/2010/main" val="444491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A</a:t>
            </a:r>
            <a:r>
              <a:rPr lang="en-US" baseline="0" dirty="0" smtClean="0"/>
              <a:t> previous talk has hopefully talked about SAMs; if they haven’t give a brief description.  On the left is the SMF which we can see agrees to an acceptable level with the observations.  On the right we see that the rate of ionizing photons reaches a plateau after ~5 </a:t>
            </a:r>
            <a:r>
              <a:rPr lang="en-US" baseline="0" dirty="0" err="1" smtClean="0"/>
              <a:t>Myr</a:t>
            </a:r>
            <a:r>
              <a:rPr lang="en-US" baseline="0" dirty="0" smtClean="0"/>
              <a:t>.  This is a linear relationship that depends upon the SFR which is how we determine the number of ionizing photons emitted by each galaxy.</a:t>
            </a:r>
          </a:p>
          <a:p>
            <a:endParaRPr lang="en-US" baseline="0" dirty="0" smtClean="0"/>
          </a:p>
          <a:p>
            <a:r>
              <a:rPr lang="en-US" baseline="0" dirty="0" smtClean="0"/>
              <a:t>Finally highlight that SAMs take a short amount of time to run; easy to explore parameter space!</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23</a:t>
            </a:fld>
            <a:endParaRPr lang="en-US"/>
          </a:p>
        </p:txBody>
      </p:sp>
    </p:spTree>
    <p:extLst>
      <p:ext uri="{BB962C8B-B14F-4D97-AF65-F5344CB8AC3E}">
        <p14:creationId xmlns:p14="http://schemas.microsoft.com/office/powerpoint/2010/main" val="754334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Link back to observations.  Explain</a:t>
            </a:r>
            <a:r>
              <a:rPr lang="en-US" baseline="0" dirty="0" smtClean="0"/>
              <a:t> contours properly. What we do and don’t know about </a:t>
            </a:r>
            <a:r>
              <a:rPr lang="en-US" baseline="0" dirty="0" err="1" smtClean="0"/>
              <a:t>obs</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24</a:t>
            </a:fld>
            <a:endParaRPr lang="en-US"/>
          </a:p>
        </p:txBody>
      </p:sp>
    </p:spTree>
    <p:extLst>
      <p:ext uri="{BB962C8B-B14F-4D97-AF65-F5344CB8AC3E}">
        <p14:creationId xmlns:p14="http://schemas.microsoft.com/office/powerpoint/2010/main" val="416671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Basically just read</a:t>
            </a:r>
            <a:r>
              <a:rPr lang="en-US" baseline="0" dirty="0" smtClean="0"/>
              <a:t> the slide and give a summary.  </a:t>
            </a:r>
            <a:r>
              <a:rPr lang="en-US" baseline="0" dirty="0" err="1" smtClean="0"/>
              <a:t>Ez</a:t>
            </a:r>
            <a:r>
              <a:rPr lang="en-US" baseline="0" dirty="0" smtClean="0"/>
              <a:t> </a:t>
            </a:r>
            <a:r>
              <a:rPr lang="en-US" baseline="0" dirty="0" err="1" smtClean="0"/>
              <a:t>pz</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AD4ABF7-EEC0-B540-9E80-36EEC75803C9}" type="slidenum">
              <a:rPr lang="en-US" smtClean="0"/>
              <a:t>25</a:t>
            </a:fld>
            <a:endParaRPr lang="en-US"/>
          </a:p>
        </p:txBody>
      </p:sp>
    </p:spTree>
    <p:extLst>
      <p:ext uri="{BB962C8B-B14F-4D97-AF65-F5344CB8AC3E}">
        <p14:creationId xmlns:p14="http://schemas.microsoft.com/office/powerpoint/2010/main" val="510141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Paper</a:t>
            </a:r>
            <a:r>
              <a:rPr lang="en-US" baseline="0" dirty="0" smtClean="0"/>
              <a:t> is the DRAGONS paper III that studied the morphology of reionization under different scenarios.  “Reionization morphology at fixed neutral fraction is not uniquely determined by details of galaxy formation but is sensitive to the mass of haloes hosting the bulk of the ionizing photons.”</a:t>
            </a:r>
          </a:p>
          <a:p>
            <a:endParaRPr lang="en-US" baseline="0" dirty="0" smtClean="0"/>
          </a:p>
          <a:p>
            <a:r>
              <a:rPr lang="en-US" baseline="0" dirty="0" smtClean="0"/>
              <a:t>Also mention that current observations place </a:t>
            </a:r>
            <a:r>
              <a:rPr lang="en-US" baseline="0" dirty="0" err="1" smtClean="0"/>
              <a:t>fesc</a:t>
            </a:r>
            <a:r>
              <a:rPr lang="en-US" baseline="0" dirty="0" smtClean="0"/>
              <a:t> at levels from </a:t>
            </a:r>
            <a:r>
              <a:rPr lang="en-US" baseline="0" dirty="0" err="1" smtClean="0"/>
              <a:t>abount</a:t>
            </a:r>
            <a:r>
              <a:rPr lang="en-US" baseline="0" dirty="0" smtClean="0"/>
              <a:t> 0-10% for about z &lt; 1.5.  At higher redshift these then range from 10-20%.  </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11</a:t>
            </a:fld>
            <a:endParaRPr lang="en-US"/>
          </a:p>
        </p:txBody>
      </p:sp>
    </p:spTree>
    <p:extLst>
      <p:ext uri="{BB962C8B-B14F-4D97-AF65-F5344CB8AC3E}">
        <p14:creationId xmlns:p14="http://schemas.microsoft.com/office/powerpoint/2010/main" val="1250057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From</a:t>
            </a:r>
            <a:r>
              <a:rPr lang="en-US" baseline="0" dirty="0" smtClean="0"/>
              <a:t> zoom-in simulations that also included a sub-grid model of SFR. </a:t>
            </a:r>
          </a:p>
          <a:p>
            <a:r>
              <a:rPr lang="en-US" baseline="0" dirty="0" err="1" smtClean="0"/>
              <a:t>M_Part</a:t>
            </a:r>
            <a:r>
              <a:rPr lang="en-US" baseline="0" dirty="0" smtClean="0"/>
              <a:t> </a:t>
            </a:r>
            <a:r>
              <a:rPr lang="en-US" baseline="0" dirty="0" err="1" smtClean="0"/>
              <a:t>approx</a:t>
            </a:r>
            <a:r>
              <a:rPr lang="en-US" baseline="0" dirty="0" smtClean="0"/>
              <a:t> 1000 </a:t>
            </a:r>
            <a:r>
              <a:rPr lang="en-US" baseline="0" dirty="0" err="1" smtClean="0"/>
              <a:t>Msun</a:t>
            </a:r>
            <a:r>
              <a:rPr lang="en-US" baseline="0" dirty="0" smtClean="0"/>
              <a:t>, L </a:t>
            </a:r>
            <a:r>
              <a:rPr lang="en-US" baseline="0" dirty="0" err="1" smtClean="0"/>
              <a:t>approx</a:t>
            </a:r>
            <a:r>
              <a:rPr lang="en-US" baseline="0" dirty="0" smtClean="0"/>
              <a:t> 4 h^-1Mpc.  Spatial res </a:t>
            </a:r>
            <a:r>
              <a:rPr lang="en-US" baseline="0" dirty="0" err="1" smtClean="0"/>
              <a:t>approx</a:t>
            </a:r>
            <a:r>
              <a:rPr lang="en-US" baseline="0" dirty="0" smtClean="0"/>
              <a:t> 10pc.</a:t>
            </a:r>
          </a:p>
          <a:p>
            <a:r>
              <a:rPr lang="en-US" baseline="0" dirty="0" smtClean="0"/>
              <a:t>These images show the most massive galaxy from a number of different runs.  Highlights that there is significant variation in the escape fraction over time and that there is a slight delay between the peaks in SFR and the peaks in </a:t>
            </a:r>
            <a:r>
              <a:rPr lang="en-US" baseline="0" dirty="0" err="1" smtClean="0"/>
              <a:t>fesc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12</a:t>
            </a:fld>
            <a:endParaRPr lang="en-US"/>
          </a:p>
        </p:txBody>
      </p:sp>
    </p:spTree>
    <p:extLst>
      <p:ext uri="{BB962C8B-B14F-4D97-AF65-F5344CB8AC3E}">
        <p14:creationId xmlns:p14="http://schemas.microsoft.com/office/powerpoint/2010/main" val="1046630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13</a:t>
            </a:fld>
            <a:endParaRPr lang="en-US"/>
          </a:p>
        </p:txBody>
      </p:sp>
    </p:spTree>
    <p:extLst>
      <p:ext uri="{BB962C8B-B14F-4D97-AF65-F5344CB8AC3E}">
        <p14:creationId xmlns:p14="http://schemas.microsoft.com/office/powerpoint/2010/main" val="224759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Normally people just</a:t>
            </a:r>
            <a:r>
              <a:rPr lang="en-US" baseline="0" dirty="0" smtClean="0"/>
              <a:t> assume constant escape fraction, however this </a:t>
            </a:r>
            <a:r>
              <a:rPr lang="en-US" baseline="0" dirty="0" err="1" smtClean="0"/>
              <a:t>simiplifies</a:t>
            </a:r>
            <a:r>
              <a:rPr lang="en-US" baseline="0" dirty="0" smtClean="0"/>
              <a:t> a lot of things (as we just saw).  As a consequence, are we able to determine a more physical form of the escape fraction that still agrees with general </a:t>
            </a:r>
            <a:r>
              <a:rPr lang="en-US" baseline="0" dirty="0" err="1" smtClean="0"/>
              <a:t>EoR</a:t>
            </a:r>
            <a:r>
              <a:rPr lang="en-US" baseline="0" dirty="0" smtClean="0"/>
              <a:t> things?</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14</a:t>
            </a:fld>
            <a:endParaRPr lang="en-US"/>
          </a:p>
        </p:txBody>
      </p:sp>
    </p:spTree>
    <p:extLst>
      <p:ext uri="{BB962C8B-B14F-4D97-AF65-F5344CB8AC3E}">
        <p14:creationId xmlns:p14="http://schemas.microsoft.com/office/powerpoint/2010/main" val="1119602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an overview of how SAMs</a:t>
            </a:r>
            <a:r>
              <a:rPr lang="en-US" baseline="0" dirty="0" smtClean="0"/>
              <a:t> work.  “SAMs work by moving mass through different reservoirs depending upon coupled DEs.  The processes are (e.g. supernovas heat cold gas </a:t>
            </a:r>
            <a:r>
              <a:rPr lang="en-US" baseline="0" dirty="0" err="1" smtClean="0"/>
              <a:t>etc</a:t>
            </a:r>
            <a:r>
              <a:rPr lang="en-US" baseline="0" dirty="0" smtClean="0"/>
              <a:t>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AD4ABF7-EEC0-B540-9E80-36EEC75803C9}" type="slidenum">
              <a:rPr lang="en-US" smtClean="0"/>
              <a:t>15</a:t>
            </a:fld>
            <a:endParaRPr lang="en-US"/>
          </a:p>
        </p:txBody>
      </p:sp>
    </p:spTree>
    <p:extLst>
      <p:ext uri="{BB962C8B-B14F-4D97-AF65-F5344CB8AC3E}">
        <p14:creationId xmlns:p14="http://schemas.microsoft.com/office/powerpoint/2010/main" val="1309269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Normally people just</a:t>
            </a:r>
            <a:r>
              <a:rPr lang="en-US" baseline="0" dirty="0" smtClean="0"/>
              <a:t> assume constant escape fraction, however this </a:t>
            </a:r>
            <a:r>
              <a:rPr lang="en-US" baseline="0" dirty="0" err="1" smtClean="0"/>
              <a:t>simiplifies</a:t>
            </a:r>
            <a:r>
              <a:rPr lang="en-US" baseline="0" dirty="0" smtClean="0"/>
              <a:t> a lot of things (as we just saw).  As a consequence, are we able to determine a more physical form of the escape fraction that still agrees with general </a:t>
            </a:r>
            <a:r>
              <a:rPr lang="en-US" baseline="0" dirty="0" err="1" smtClean="0"/>
              <a:t>EoR</a:t>
            </a:r>
            <a:r>
              <a:rPr lang="en-US" baseline="0" dirty="0" smtClean="0"/>
              <a:t> things?</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16</a:t>
            </a:fld>
            <a:endParaRPr lang="en-US"/>
          </a:p>
        </p:txBody>
      </p:sp>
    </p:spTree>
    <p:extLst>
      <p:ext uri="{BB962C8B-B14F-4D97-AF65-F5344CB8AC3E}">
        <p14:creationId xmlns:p14="http://schemas.microsoft.com/office/powerpoint/2010/main" val="361366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Normally people just</a:t>
            </a:r>
            <a:r>
              <a:rPr lang="en-US" baseline="0" dirty="0" smtClean="0"/>
              <a:t> assume constant escape fraction, however this </a:t>
            </a:r>
            <a:r>
              <a:rPr lang="en-US" baseline="0" dirty="0" err="1" smtClean="0"/>
              <a:t>simiplifies</a:t>
            </a:r>
            <a:r>
              <a:rPr lang="en-US" baseline="0" dirty="0" smtClean="0"/>
              <a:t> a lot of things (as we just saw).  As a consequence, are we able to determine a more physical form of the escape fraction that still agrees with general </a:t>
            </a:r>
            <a:r>
              <a:rPr lang="en-US" baseline="0" dirty="0" err="1" smtClean="0"/>
              <a:t>EoR</a:t>
            </a:r>
            <a:r>
              <a:rPr lang="en-US" baseline="0" dirty="0" smtClean="0"/>
              <a:t> things?</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17</a:t>
            </a:fld>
            <a:endParaRPr lang="en-US"/>
          </a:p>
        </p:txBody>
      </p:sp>
    </p:spTree>
    <p:extLst>
      <p:ext uri="{BB962C8B-B14F-4D97-AF65-F5344CB8AC3E}">
        <p14:creationId xmlns:p14="http://schemas.microsoft.com/office/powerpoint/2010/main" val="1815268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Normally people just</a:t>
            </a:r>
            <a:r>
              <a:rPr lang="en-US" baseline="0" dirty="0" smtClean="0"/>
              <a:t> assume constant escape fraction, however this </a:t>
            </a:r>
            <a:r>
              <a:rPr lang="en-US" baseline="0" dirty="0" err="1" smtClean="0"/>
              <a:t>simiplifies</a:t>
            </a:r>
            <a:r>
              <a:rPr lang="en-US" baseline="0" dirty="0" smtClean="0"/>
              <a:t> a lot of things (as we just saw).  As a consequence, are we able to determine a more physical form of the escape fraction that still agrees with general </a:t>
            </a:r>
            <a:r>
              <a:rPr lang="en-US" baseline="0" dirty="0" err="1" smtClean="0"/>
              <a:t>EoR</a:t>
            </a:r>
            <a:r>
              <a:rPr lang="en-US" baseline="0" dirty="0" smtClean="0"/>
              <a:t> things?</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18</a:t>
            </a:fld>
            <a:endParaRPr lang="en-US"/>
          </a:p>
        </p:txBody>
      </p:sp>
    </p:spTree>
    <p:extLst>
      <p:ext uri="{BB962C8B-B14F-4D97-AF65-F5344CB8AC3E}">
        <p14:creationId xmlns:p14="http://schemas.microsoft.com/office/powerpoint/2010/main" val="1298073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9"/>
            <a:ext cx="9144000" cy="1655762"/>
          </a:xfrm>
        </p:spPr>
        <p:txBody>
          <a:bodyPr/>
          <a:lstStyle>
            <a:lvl1pPr marL="0" indent="0" algn="ctr">
              <a:buNone/>
              <a:defRPr sz="2400"/>
            </a:lvl1pPr>
            <a:lvl2pPr marL="457181" indent="0" algn="ctr">
              <a:buNone/>
              <a:defRPr sz="2000"/>
            </a:lvl2pPr>
            <a:lvl3pPr marL="914361" indent="0" algn="ctr">
              <a:buNone/>
              <a:defRPr sz="1800"/>
            </a:lvl3pPr>
            <a:lvl4pPr marL="1371542" indent="0" algn="ctr">
              <a:buNone/>
              <a:defRPr sz="1600"/>
            </a:lvl4pPr>
            <a:lvl5pPr marL="1828722" indent="0" algn="ctr">
              <a:buNone/>
              <a:defRPr sz="1600"/>
            </a:lvl5pPr>
            <a:lvl6pPr marL="2285903" indent="0" algn="ctr">
              <a:buNone/>
              <a:defRPr sz="1600"/>
            </a:lvl6pPr>
            <a:lvl7pPr marL="2743083" indent="0" algn="ctr">
              <a:buNone/>
              <a:defRPr sz="1600"/>
            </a:lvl7pPr>
            <a:lvl8pPr marL="3200264" indent="0" algn="ctr">
              <a:buNone/>
              <a:defRPr sz="1600"/>
            </a:lvl8pPr>
            <a:lvl9pPr marL="3657445"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785BD0-C8B6-E541-8957-C258C7E4C40C}" type="datetimeFigureOut">
              <a:rPr lang="en-US" smtClean="0"/>
              <a:t>8/25/17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47107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785BD0-C8B6-E541-8957-C258C7E4C40C}" type="datetimeFigureOut">
              <a:rPr lang="en-US" smtClean="0"/>
              <a:t>8/25/17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83229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785BD0-C8B6-E541-8957-C258C7E4C40C}" type="datetimeFigureOut">
              <a:rPr lang="en-US" smtClean="0"/>
              <a:t>8/25/17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82322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785BD0-C8B6-E541-8957-C258C7E4C40C}" type="datetimeFigureOut">
              <a:rPr lang="en-US" smtClean="0"/>
              <a:t>8/25/17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46079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8"/>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7"/>
            <a:ext cx="10515600" cy="1500188"/>
          </a:xfrm>
        </p:spPr>
        <p:txBody>
          <a:bodyPr/>
          <a:lstStyle>
            <a:lvl1pPr marL="0" indent="0">
              <a:buNone/>
              <a:defRPr sz="2400">
                <a:solidFill>
                  <a:schemeClr val="tx1">
                    <a:tint val="75000"/>
                  </a:schemeClr>
                </a:solidFill>
              </a:defRPr>
            </a:lvl1pPr>
            <a:lvl2pPr marL="457181" indent="0">
              <a:buNone/>
              <a:defRPr sz="2000">
                <a:solidFill>
                  <a:schemeClr val="tx1">
                    <a:tint val="75000"/>
                  </a:schemeClr>
                </a:solidFill>
              </a:defRPr>
            </a:lvl2pPr>
            <a:lvl3pPr marL="914361" indent="0">
              <a:buNone/>
              <a:defRPr sz="1800">
                <a:solidFill>
                  <a:schemeClr val="tx1">
                    <a:tint val="75000"/>
                  </a:schemeClr>
                </a:solidFill>
              </a:defRPr>
            </a:lvl3pPr>
            <a:lvl4pPr marL="1371542" indent="0">
              <a:buNone/>
              <a:defRPr sz="1600">
                <a:solidFill>
                  <a:schemeClr val="tx1">
                    <a:tint val="75000"/>
                  </a:schemeClr>
                </a:solidFill>
              </a:defRPr>
            </a:lvl4pPr>
            <a:lvl5pPr marL="1828722" indent="0">
              <a:buNone/>
              <a:defRPr sz="1600">
                <a:solidFill>
                  <a:schemeClr val="tx1">
                    <a:tint val="75000"/>
                  </a:schemeClr>
                </a:solidFill>
              </a:defRPr>
            </a:lvl5pPr>
            <a:lvl6pPr marL="2285903" indent="0">
              <a:buNone/>
              <a:defRPr sz="1600">
                <a:solidFill>
                  <a:schemeClr val="tx1">
                    <a:tint val="75000"/>
                  </a:schemeClr>
                </a:solidFill>
              </a:defRPr>
            </a:lvl6pPr>
            <a:lvl7pPr marL="2743083" indent="0">
              <a:buNone/>
              <a:defRPr sz="1600">
                <a:solidFill>
                  <a:schemeClr val="tx1">
                    <a:tint val="75000"/>
                  </a:schemeClr>
                </a:solidFill>
              </a:defRPr>
            </a:lvl7pPr>
            <a:lvl8pPr marL="3200264" indent="0">
              <a:buNone/>
              <a:defRPr sz="1600">
                <a:solidFill>
                  <a:schemeClr val="tx1">
                    <a:tint val="75000"/>
                  </a:schemeClr>
                </a:solidFill>
              </a:defRPr>
            </a:lvl8pPr>
            <a:lvl9pPr marL="3657445"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785BD0-C8B6-E541-8957-C258C7E4C40C}" type="datetimeFigureOut">
              <a:rPr lang="en-US" smtClean="0"/>
              <a:t>8/25/17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558563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4"/>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4"/>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785BD0-C8B6-E541-8957-C258C7E4C40C}" type="datetimeFigureOut">
              <a:rPr lang="en-US" smtClean="0"/>
              <a:t>8/25/17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911676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8"/>
            <a:ext cx="10515600" cy="1325564"/>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90" y="1681163"/>
            <a:ext cx="5157787" cy="823913"/>
          </a:xfrm>
        </p:spPr>
        <p:txBody>
          <a:bodyPr anchor="b"/>
          <a:lstStyle>
            <a:lvl1pPr marL="0" indent="0">
              <a:buNone/>
              <a:defRPr sz="2400" b="1"/>
            </a:lvl1pPr>
            <a:lvl2pPr marL="457181" indent="0">
              <a:buNone/>
              <a:defRPr sz="2000" b="1"/>
            </a:lvl2pPr>
            <a:lvl3pPr marL="914361" indent="0">
              <a:buNone/>
              <a:defRPr sz="1800" b="1"/>
            </a:lvl3pPr>
            <a:lvl4pPr marL="1371542" indent="0">
              <a:buNone/>
              <a:defRPr sz="1600" b="1"/>
            </a:lvl4pPr>
            <a:lvl5pPr marL="1828722" indent="0">
              <a:buNone/>
              <a:defRPr sz="1600" b="1"/>
            </a:lvl5pPr>
            <a:lvl6pPr marL="2285903" indent="0">
              <a:buNone/>
              <a:defRPr sz="1600" b="1"/>
            </a:lvl6pPr>
            <a:lvl7pPr marL="2743083" indent="0">
              <a:buNone/>
              <a:defRPr sz="1600" b="1"/>
            </a:lvl7pPr>
            <a:lvl8pPr marL="3200264" indent="0">
              <a:buNone/>
              <a:defRPr sz="1600" b="1"/>
            </a:lvl8pPr>
            <a:lvl9pPr marL="365744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90"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1" y="1681163"/>
            <a:ext cx="5183188" cy="823913"/>
          </a:xfrm>
        </p:spPr>
        <p:txBody>
          <a:bodyPr anchor="b"/>
          <a:lstStyle>
            <a:lvl1pPr marL="0" indent="0">
              <a:buNone/>
              <a:defRPr sz="2400" b="1"/>
            </a:lvl1pPr>
            <a:lvl2pPr marL="457181" indent="0">
              <a:buNone/>
              <a:defRPr sz="2000" b="1"/>
            </a:lvl2pPr>
            <a:lvl3pPr marL="914361" indent="0">
              <a:buNone/>
              <a:defRPr sz="1800" b="1"/>
            </a:lvl3pPr>
            <a:lvl4pPr marL="1371542" indent="0">
              <a:buNone/>
              <a:defRPr sz="1600" b="1"/>
            </a:lvl4pPr>
            <a:lvl5pPr marL="1828722" indent="0">
              <a:buNone/>
              <a:defRPr sz="1600" b="1"/>
            </a:lvl5pPr>
            <a:lvl6pPr marL="2285903" indent="0">
              <a:buNone/>
              <a:defRPr sz="1600" b="1"/>
            </a:lvl6pPr>
            <a:lvl7pPr marL="2743083" indent="0">
              <a:buNone/>
              <a:defRPr sz="1600" b="1"/>
            </a:lvl7pPr>
            <a:lvl8pPr marL="3200264" indent="0">
              <a:buNone/>
              <a:defRPr sz="1600" b="1"/>
            </a:lvl8pPr>
            <a:lvl9pPr marL="365744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785BD0-C8B6-E541-8957-C258C7E4C40C}" type="datetimeFigureOut">
              <a:rPr lang="en-US" smtClean="0"/>
              <a:t>8/25/17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047706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785BD0-C8B6-E541-8957-C258C7E4C40C}" type="datetimeFigureOut">
              <a:rPr lang="en-US" smtClean="0"/>
              <a:t>8/25/17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580320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785BD0-C8B6-E541-8957-C258C7E4C40C}" type="datetimeFigureOut">
              <a:rPr lang="en-US" smtClean="0"/>
              <a:t>8/25/17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365754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9"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1"/>
            <a:ext cx="3932237" cy="3811589"/>
          </a:xfrm>
        </p:spPr>
        <p:txBody>
          <a:bodyPr/>
          <a:lstStyle>
            <a:lvl1pPr marL="0" indent="0">
              <a:buNone/>
              <a:defRPr sz="1600"/>
            </a:lvl1pPr>
            <a:lvl2pPr marL="457181" indent="0">
              <a:buNone/>
              <a:defRPr sz="1400"/>
            </a:lvl2pPr>
            <a:lvl3pPr marL="914361" indent="0">
              <a:buNone/>
              <a:defRPr sz="1200"/>
            </a:lvl3pPr>
            <a:lvl4pPr marL="1371542" indent="0">
              <a:buNone/>
              <a:defRPr sz="1000"/>
            </a:lvl4pPr>
            <a:lvl5pPr marL="1828722" indent="0">
              <a:buNone/>
              <a:defRPr sz="1000"/>
            </a:lvl5pPr>
            <a:lvl6pPr marL="2285903" indent="0">
              <a:buNone/>
              <a:defRPr sz="1000"/>
            </a:lvl6pPr>
            <a:lvl7pPr marL="2743083" indent="0">
              <a:buNone/>
              <a:defRPr sz="1000"/>
            </a:lvl7pPr>
            <a:lvl8pPr marL="3200264" indent="0">
              <a:buNone/>
              <a:defRPr sz="1000"/>
            </a:lvl8pPr>
            <a:lvl9pPr marL="3657445"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785BD0-C8B6-E541-8957-C258C7E4C40C}" type="datetimeFigureOut">
              <a:rPr lang="en-US" smtClean="0"/>
              <a:t>8/25/17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137599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9" y="987428"/>
            <a:ext cx="6172200" cy="4873625"/>
          </a:xfrm>
        </p:spPr>
        <p:txBody>
          <a:bodyPr/>
          <a:lstStyle>
            <a:lvl1pPr marL="0" indent="0">
              <a:buNone/>
              <a:defRPr sz="3200"/>
            </a:lvl1pPr>
            <a:lvl2pPr marL="457181" indent="0">
              <a:buNone/>
              <a:defRPr sz="2800"/>
            </a:lvl2pPr>
            <a:lvl3pPr marL="914361" indent="0">
              <a:buNone/>
              <a:defRPr sz="2400"/>
            </a:lvl3pPr>
            <a:lvl4pPr marL="1371542" indent="0">
              <a:buNone/>
              <a:defRPr sz="2000"/>
            </a:lvl4pPr>
            <a:lvl5pPr marL="1828722" indent="0">
              <a:buNone/>
              <a:defRPr sz="2000"/>
            </a:lvl5pPr>
            <a:lvl6pPr marL="2285903" indent="0">
              <a:buNone/>
              <a:defRPr sz="2000"/>
            </a:lvl6pPr>
            <a:lvl7pPr marL="2743083" indent="0">
              <a:buNone/>
              <a:defRPr sz="2000"/>
            </a:lvl7pPr>
            <a:lvl8pPr marL="3200264" indent="0">
              <a:buNone/>
              <a:defRPr sz="2000"/>
            </a:lvl8pPr>
            <a:lvl9pPr marL="3657445" indent="0">
              <a:buNone/>
              <a:defRPr sz="2000"/>
            </a:lvl9pPr>
          </a:lstStyle>
          <a:p>
            <a:endParaRPr lang="en-US"/>
          </a:p>
        </p:txBody>
      </p:sp>
      <p:sp>
        <p:nvSpPr>
          <p:cNvPr id="4" name="Text Placeholder 3"/>
          <p:cNvSpPr>
            <a:spLocks noGrp="1"/>
          </p:cNvSpPr>
          <p:nvPr>
            <p:ph type="body" sz="half" idx="2"/>
          </p:nvPr>
        </p:nvSpPr>
        <p:spPr>
          <a:xfrm>
            <a:off x="839788" y="2057401"/>
            <a:ext cx="3932237" cy="3811589"/>
          </a:xfrm>
        </p:spPr>
        <p:txBody>
          <a:bodyPr/>
          <a:lstStyle>
            <a:lvl1pPr marL="0" indent="0">
              <a:buNone/>
              <a:defRPr sz="1600"/>
            </a:lvl1pPr>
            <a:lvl2pPr marL="457181" indent="0">
              <a:buNone/>
              <a:defRPr sz="1400"/>
            </a:lvl2pPr>
            <a:lvl3pPr marL="914361" indent="0">
              <a:buNone/>
              <a:defRPr sz="1200"/>
            </a:lvl3pPr>
            <a:lvl4pPr marL="1371542" indent="0">
              <a:buNone/>
              <a:defRPr sz="1000"/>
            </a:lvl4pPr>
            <a:lvl5pPr marL="1828722" indent="0">
              <a:buNone/>
              <a:defRPr sz="1000"/>
            </a:lvl5pPr>
            <a:lvl6pPr marL="2285903" indent="0">
              <a:buNone/>
              <a:defRPr sz="1000"/>
            </a:lvl6pPr>
            <a:lvl7pPr marL="2743083" indent="0">
              <a:buNone/>
              <a:defRPr sz="1000"/>
            </a:lvl7pPr>
            <a:lvl8pPr marL="3200264" indent="0">
              <a:buNone/>
              <a:defRPr sz="1000"/>
            </a:lvl8pPr>
            <a:lvl9pPr marL="3657445"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785BD0-C8B6-E541-8957-C258C7E4C40C}" type="datetimeFigureOut">
              <a:rPr lang="en-US" smtClean="0"/>
              <a:t>8/25/17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5921058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8"/>
            <a:ext cx="10515600" cy="1325564"/>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4"/>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3"/>
            <a:ext cx="2743200" cy="365126"/>
          </a:xfrm>
          <a:prstGeom prst="rect">
            <a:avLst/>
          </a:prstGeom>
        </p:spPr>
        <p:txBody>
          <a:bodyPr vert="horz" lIns="91440" tIns="45720" rIns="91440" bIns="45720" rtlCol="0" anchor="ctr"/>
          <a:lstStyle>
            <a:lvl1pPr algn="l">
              <a:defRPr sz="1200">
                <a:solidFill>
                  <a:schemeClr val="tx1">
                    <a:tint val="75000"/>
                  </a:schemeClr>
                </a:solidFill>
              </a:defRPr>
            </a:lvl1pPr>
          </a:lstStyle>
          <a:p>
            <a:fld id="{EA785BD0-C8B6-E541-8957-C258C7E4C40C}" type="datetimeFigureOut">
              <a:rPr lang="en-US" smtClean="0"/>
              <a:t>8/25/17</a:t>
            </a:fld>
            <a:endParaRPr lang="en-US"/>
          </a:p>
        </p:txBody>
      </p:sp>
      <p:sp>
        <p:nvSpPr>
          <p:cNvPr id="5" name="Footer Placeholder 4"/>
          <p:cNvSpPr>
            <a:spLocks noGrp="1"/>
          </p:cNvSpPr>
          <p:nvPr>
            <p:ph type="ftr" sz="quarter" idx="3"/>
          </p:nvPr>
        </p:nvSpPr>
        <p:spPr>
          <a:xfrm>
            <a:off x="4038600" y="6356353"/>
            <a:ext cx="4114800" cy="36512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3"/>
            <a:ext cx="2743200" cy="365126"/>
          </a:xfrm>
          <a:prstGeom prst="rect">
            <a:avLst/>
          </a:prstGeom>
        </p:spPr>
        <p:txBody>
          <a:bodyPr vert="horz" lIns="91440" tIns="45720" rIns="91440" bIns="45720" rtlCol="0" anchor="ctr"/>
          <a:lstStyle>
            <a:lvl1pPr algn="r">
              <a:defRPr sz="1200">
                <a:solidFill>
                  <a:schemeClr val="tx1">
                    <a:tint val="75000"/>
                  </a:schemeClr>
                </a:solidFill>
              </a:defRPr>
            </a:lvl1pPr>
          </a:lstStyle>
          <a:p>
            <a:fld id="{E9550188-E3FF-FF45-AA0D-B0B350D8CF74}" type="slidenum">
              <a:rPr lang="en-US" smtClean="0"/>
              <a:t>‹#›</a:t>
            </a:fld>
            <a:endParaRPr lang="en-US"/>
          </a:p>
        </p:txBody>
      </p:sp>
    </p:spTree>
    <p:extLst>
      <p:ext uri="{BB962C8B-B14F-4D97-AF65-F5344CB8AC3E}">
        <p14:creationId xmlns:p14="http://schemas.microsoft.com/office/powerpoint/2010/main" val="995866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6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0" indent="-228590" algn="l" defTabSz="914361"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71" indent="-228590" algn="l" defTabSz="914361"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51" indent="-228590" algn="l" defTabSz="91436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32" indent="-228590" algn="l" defTabSz="91436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13" indent="-228590" algn="l" defTabSz="91436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493" indent="-228590" algn="l" defTabSz="91436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674" indent="-228590" algn="l" defTabSz="91436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854" indent="-228590" algn="l" defTabSz="91436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035" indent="-228590" algn="l" defTabSz="914361"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61" rtl="0" eaLnBrk="1" latinLnBrk="0" hangingPunct="1">
        <a:defRPr sz="1800" kern="1200">
          <a:solidFill>
            <a:schemeClr val="tx1"/>
          </a:solidFill>
          <a:latin typeface="+mn-lt"/>
          <a:ea typeface="+mn-ea"/>
          <a:cs typeface="+mn-cs"/>
        </a:defRPr>
      </a:lvl1pPr>
      <a:lvl2pPr marL="457181" algn="l" defTabSz="914361" rtl="0" eaLnBrk="1" latinLnBrk="0" hangingPunct="1">
        <a:defRPr sz="1800" kern="1200">
          <a:solidFill>
            <a:schemeClr val="tx1"/>
          </a:solidFill>
          <a:latin typeface="+mn-lt"/>
          <a:ea typeface="+mn-ea"/>
          <a:cs typeface="+mn-cs"/>
        </a:defRPr>
      </a:lvl2pPr>
      <a:lvl3pPr marL="914361" algn="l" defTabSz="914361" rtl="0" eaLnBrk="1" latinLnBrk="0" hangingPunct="1">
        <a:defRPr sz="1800" kern="1200">
          <a:solidFill>
            <a:schemeClr val="tx1"/>
          </a:solidFill>
          <a:latin typeface="+mn-lt"/>
          <a:ea typeface="+mn-ea"/>
          <a:cs typeface="+mn-cs"/>
        </a:defRPr>
      </a:lvl3pPr>
      <a:lvl4pPr marL="1371542" algn="l" defTabSz="914361" rtl="0" eaLnBrk="1" latinLnBrk="0" hangingPunct="1">
        <a:defRPr sz="1800" kern="1200">
          <a:solidFill>
            <a:schemeClr val="tx1"/>
          </a:solidFill>
          <a:latin typeface="+mn-lt"/>
          <a:ea typeface="+mn-ea"/>
          <a:cs typeface="+mn-cs"/>
        </a:defRPr>
      </a:lvl4pPr>
      <a:lvl5pPr marL="1828722" algn="l" defTabSz="914361" rtl="0" eaLnBrk="1" latinLnBrk="0" hangingPunct="1">
        <a:defRPr sz="1800" kern="1200">
          <a:solidFill>
            <a:schemeClr val="tx1"/>
          </a:solidFill>
          <a:latin typeface="+mn-lt"/>
          <a:ea typeface="+mn-ea"/>
          <a:cs typeface="+mn-cs"/>
        </a:defRPr>
      </a:lvl5pPr>
      <a:lvl6pPr marL="2285903" algn="l" defTabSz="914361" rtl="0" eaLnBrk="1" latinLnBrk="0" hangingPunct="1">
        <a:defRPr sz="1800" kern="1200">
          <a:solidFill>
            <a:schemeClr val="tx1"/>
          </a:solidFill>
          <a:latin typeface="+mn-lt"/>
          <a:ea typeface="+mn-ea"/>
          <a:cs typeface="+mn-cs"/>
        </a:defRPr>
      </a:lvl6pPr>
      <a:lvl7pPr marL="2743083" algn="l" defTabSz="914361" rtl="0" eaLnBrk="1" latinLnBrk="0" hangingPunct="1">
        <a:defRPr sz="1800" kern="1200">
          <a:solidFill>
            <a:schemeClr val="tx1"/>
          </a:solidFill>
          <a:latin typeface="+mn-lt"/>
          <a:ea typeface="+mn-ea"/>
          <a:cs typeface="+mn-cs"/>
        </a:defRPr>
      </a:lvl7pPr>
      <a:lvl8pPr marL="3200264" algn="l" defTabSz="914361" rtl="0" eaLnBrk="1" latinLnBrk="0" hangingPunct="1">
        <a:defRPr sz="1800" kern="1200">
          <a:solidFill>
            <a:schemeClr val="tx1"/>
          </a:solidFill>
          <a:latin typeface="+mn-lt"/>
          <a:ea typeface="+mn-ea"/>
          <a:cs typeface="+mn-cs"/>
        </a:defRPr>
      </a:lvl8pPr>
      <a:lvl9pPr marL="3657445" algn="l" defTabSz="91436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emf"/><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emf"/><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4.xml"/><Relationship Id="rId5" Type="http://schemas.openxmlformats.org/officeDocument/2006/relationships/image" Target="../media/image22.png"/><Relationship Id="rId1" Type="http://schemas.microsoft.com/office/2007/relationships/media" Target="../media/media1.mp4"/><Relationship Id="rId2" Type="http://schemas.openxmlformats.org/officeDocument/2006/relationships/video" Target="../media/media1.mp4"/></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0" y="0"/>
            <a:ext cx="5822830" cy="6858000"/>
          </a:xfrm>
          <a:prstGeom prst="rect">
            <a:avLst/>
          </a:prstGeom>
        </p:spPr>
      </p:pic>
    </p:spTree>
    <p:extLst>
      <p:ext uri="{BB962C8B-B14F-4D97-AF65-F5344CB8AC3E}">
        <p14:creationId xmlns:p14="http://schemas.microsoft.com/office/powerpoint/2010/main" val="8182528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a:alphaModFix amt="59000"/>
            <a:extLst>
              <a:ext uri="{28A0092B-C50C-407E-A947-70E740481C1C}">
                <a14:useLocalDpi xmlns:a14="http://schemas.microsoft.com/office/drawing/2010/main" val="0"/>
              </a:ext>
            </a:extLst>
          </a:blip>
          <a:stretch>
            <a:fillRect/>
          </a:stretch>
        </p:blipFill>
        <p:spPr>
          <a:xfrm>
            <a:off x="9197747" y="3709590"/>
            <a:ext cx="2873013" cy="3045396"/>
          </a:xfrm>
          <a:prstGeom prst="rect">
            <a:avLst/>
          </a:prstGeom>
        </p:spPr>
      </p:pic>
      <p:pic>
        <p:nvPicPr>
          <p:cNvPr id="28" name="Picture 27"/>
          <p:cNvPicPr>
            <a:picLocks noChangeAspect="1"/>
          </p:cNvPicPr>
          <p:nvPr/>
        </p:nvPicPr>
        <p:blipFill>
          <a:blip r:embed="rId2">
            <a:alphaModFix amt="59000"/>
            <a:extLst>
              <a:ext uri="{28A0092B-C50C-407E-A947-70E740481C1C}">
                <a14:useLocalDpi xmlns:a14="http://schemas.microsoft.com/office/drawing/2010/main" val="0"/>
              </a:ext>
            </a:extLst>
          </a:blip>
          <a:stretch>
            <a:fillRect/>
          </a:stretch>
        </p:blipFill>
        <p:spPr>
          <a:xfrm>
            <a:off x="9206733" y="1003256"/>
            <a:ext cx="2873013" cy="3045396"/>
          </a:xfrm>
          <a:prstGeom prst="rect">
            <a:avLst/>
          </a:prstGeom>
        </p:spPr>
      </p:pic>
      <p:pic>
        <p:nvPicPr>
          <p:cNvPr id="26" name="Picture 25"/>
          <p:cNvPicPr>
            <a:picLocks noChangeAspect="1"/>
          </p:cNvPicPr>
          <p:nvPr/>
        </p:nvPicPr>
        <p:blipFill>
          <a:blip r:embed="rId2">
            <a:alphaModFix amt="59000"/>
            <a:extLst>
              <a:ext uri="{28A0092B-C50C-407E-A947-70E740481C1C}">
                <a14:useLocalDpi xmlns:a14="http://schemas.microsoft.com/office/drawing/2010/main" val="0"/>
              </a:ext>
            </a:extLst>
          </a:blip>
          <a:stretch>
            <a:fillRect/>
          </a:stretch>
        </p:blipFill>
        <p:spPr>
          <a:xfrm>
            <a:off x="84019" y="3803512"/>
            <a:ext cx="2873013" cy="3045396"/>
          </a:xfrm>
          <a:prstGeom prst="rect">
            <a:avLst/>
          </a:prstGeom>
        </p:spPr>
      </p:pic>
      <p:pic>
        <p:nvPicPr>
          <p:cNvPr id="25" name="Picture 24"/>
          <p:cNvPicPr>
            <a:picLocks noChangeAspect="1"/>
          </p:cNvPicPr>
          <p:nvPr/>
        </p:nvPicPr>
        <p:blipFill>
          <a:blip r:embed="rId2">
            <a:alphaModFix amt="59000"/>
            <a:extLst>
              <a:ext uri="{28A0092B-C50C-407E-A947-70E740481C1C}">
                <a14:useLocalDpi xmlns:a14="http://schemas.microsoft.com/office/drawing/2010/main" val="0"/>
              </a:ext>
            </a:extLst>
          </a:blip>
          <a:stretch>
            <a:fillRect/>
          </a:stretch>
        </p:blipFill>
        <p:spPr>
          <a:xfrm>
            <a:off x="61374" y="1351622"/>
            <a:ext cx="2873013" cy="3045396"/>
          </a:xfrm>
          <a:prstGeom prst="rect">
            <a:avLst/>
          </a:prstGeom>
        </p:spPr>
      </p:pic>
      <p:sp>
        <p:nvSpPr>
          <p:cNvPr id="49" name="Oval 48"/>
          <p:cNvSpPr/>
          <p:nvPr/>
        </p:nvSpPr>
        <p:spPr>
          <a:xfrm>
            <a:off x="2955173" y="1592406"/>
            <a:ext cx="6352993" cy="4079735"/>
          </a:xfrm>
          <a:prstGeom prst="ellipse">
            <a:avLst/>
          </a:prstGeom>
          <a:solidFill>
            <a:schemeClr val="bg1">
              <a:alpha val="0"/>
            </a:schemeClr>
          </a:solidFill>
          <a:ln w="79375">
            <a:solidFill>
              <a:srgbClr val="A113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itle 1"/>
          <p:cNvSpPr txBox="1">
            <a:spLocks/>
          </p:cNvSpPr>
          <p:nvPr/>
        </p:nvSpPr>
        <p:spPr>
          <a:xfrm>
            <a:off x="664748" y="2042480"/>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sp>
        <p:nvSpPr>
          <p:cNvPr id="59" name="Title 1"/>
          <p:cNvSpPr txBox="1">
            <a:spLocks/>
          </p:cNvSpPr>
          <p:nvPr/>
        </p:nvSpPr>
        <p:spPr>
          <a:xfrm>
            <a:off x="9308165" y="2042479"/>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sp>
        <p:nvSpPr>
          <p:cNvPr id="60" name="Title 1"/>
          <p:cNvSpPr txBox="1">
            <a:spLocks/>
          </p:cNvSpPr>
          <p:nvPr/>
        </p:nvSpPr>
        <p:spPr>
          <a:xfrm>
            <a:off x="9308166" y="5232288"/>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sp>
        <p:nvSpPr>
          <p:cNvPr id="61" name="Title 1"/>
          <p:cNvSpPr txBox="1">
            <a:spLocks/>
          </p:cNvSpPr>
          <p:nvPr/>
        </p:nvSpPr>
        <p:spPr>
          <a:xfrm>
            <a:off x="664747" y="5232288"/>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cxnSp>
        <p:nvCxnSpPr>
          <p:cNvPr id="4" name="Straight Arrow Connector 3"/>
          <p:cNvCxnSpPr/>
          <p:nvPr/>
        </p:nvCxnSpPr>
        <p:spPr>
          <a:xfrm>
            <a:off x="2775284" y="2482332"/>
            <a:ext cx="1347537" cy="671629"/>
          </a:xfrm>
          <a:prstGeom prst="straightConnector1">
            <a:avLst/>
          </a:prstGeom>
          <a:ln w="730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rot="18112107">
            <a:off x="2659454" y="2379831"/>
            <a:ext cx="320951" cy="234103"/>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rot="18112107">
            <a:off x="7115344" y="4830634"/>
            <a:ext cx="2812278" cy="2703009"/>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rot="18112107">
            <a:off x="1821113" y="4749866"/>
            <a:ext cx="2680134" cy="2363050"/>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rot="18112107">
            <a:off x="-133206" y="2371091"/>
            <a:ext cx="2966647" cy="2522365"/>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rot="18112107">
            <a:off x="8917281" y="2483730"/>
            <a:ext cx="3149267" cy="2501430"/>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rot="18112107">
            <a:off x="4382943" y="2210836"/>
            <a:ext cx="2140567" cy="3186509"/>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p:cNvSpPr/>
          <p:nvPr/>
        </p:nvSpPr>
        <p:spPr>
          <a:xfrm>
            <a:off x="5116711" y="3648811"/>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4786183" y="4316741"/>
            <a:ext cx="527881" cy="179530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504969" y="5980944"/>
            <a:ext cx="942975" cy="769441"/>
          </a:xfrm>
          <a:prstGeom prst="rect">
            <a:avLst/>
          </a:prstGeom>
          <a:noFill/>
        </p:spPr>
        <p:txBody>
          <a:bodyPr wrap="square" rtlCol="0">
            <a:spAutoFit/>
          </a:bodyPr>
          <a:lstStyle/>
          <a:p>
            <a:r>
              <a:rPr lang="en-US" sz="4400" dirty="0">
                <a:solidFill>
                  <a:srgbClr val="FFFFF0"/>
                </a:solidFill>
              </a:rPr>
              <a:t>𝜸</a:t>
            </a:r>
          </a:p>
        </p:txBody>
      </p:sp>
      <p:sp>
        <p:nvSpPr>
          <p:cNvPr id="38" name="Rectangle 37"/>
          <p:cNvSpPr/>
          <p:nvPr/>
        </p:nvSpPr>
        <p:spPr>
          <a:xfrm>
            <a:off x="210499" y="415639"/>
            <a:ext cx="2343128" cy="838861"/>
          </a:xfrm>
          <a:prstGeom prst="rect">
            <a:avLst/>
          </a:prstGeom>
          <a:solidFill>
            <a:srgbClr val="808080"/>
          </a:solidFill>
          <a:ln>
            <a:noFill/>
          </a:ln>
          <a:effectLst>
            <a:glow rad="127000">
              <a:srgbClr val="A11301">
                <a:alpha val="6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418038" y="604236"/>
            <a:ext cx="2795733" cy="461665"/>
          </a:xfrm>
          <a:prstGeom prst="rect">
            <a:avLst/>
          </a:prstGeom>
          <a:noFill/>
        </p:spPr>
        <p:txBody>
          <a:bodyPr wrap="square" rtlCol="0">
            <a:spAutoFit/>
          </a:bodyPr>
          <a:lstStyle/>
          <a:p>
            <a:r>
              <a:rPr lang="en-US" sz="2400" dirty="0" smtClean="0">
                <a:solidFill>
                  <a:srgbClr val="FFFFF1"/>
                </a:solidFill>
                <a:latin typeface="Trebuchet MS" charset="0"/>
                <a:ea typeface="Trebuchet MS" charset="0"/>
                <a:cs typeface="Trebuchet MS" charset="0"/>
              </a:rPr>
              <a:t>Matter </a:t>
            </a:r>
            <a:r>
              <a:rPr lang="en-US" sz="2400" dirty="0" err="1" smtClean="0">
                <a:solidFill>
                  <a:srgbClr val="FFFFF1"/>
                </a:solidFill>
                <a:latin typeface="Trebuchet MS" charset="0"/>
                <a:ea typeface="Trebuchet MS" charset="0"/>
                <a:cs typeface="Trebuchet MS" charset="0"/>
              </a:rPr>
              <a:t>Infalls</a:t>
            </a:r>
            <a:endParaRPr lang="en-US" sz="2400" dirty="0" smtClean="0">
              <a:solidFill>
                <a:srgbClr val="FFFFF1"/>
              </a:solidFill>
              <a:latin typeface="Trebuchet MS" charset="0"/>
              <a:ea typeface="Trebuchet MS" charset="0"/>
              <a:cs typeface="Trebuchet MS" charset="0"/>
            </a:endParaRPr>
          </a:p>
        </p:txBody>
      </p:sp>
      <p:sp>
        <p:nvSpPr>
          <p:cNvPr id="40" name="Rectangle 39"/>
          <p:cNvSpPr/>
          <p:nvPr/>
        </p:nvSpPr>
        <p:spPr>
          <a:xfrm>
            <a:off x="3048185" y="420624"/>
            <a:ext cx="2343128" cy="838861"/>
          </a:xfrm>
          <a:prstGeom prst="rect">
            <a:avLst/>
          </a:prstGeom>
          <a:solidFill>
            <a:srgbClr val="808080"/>
          </a:solidFill>
          <a:ln>
            <a:noFill/>
          </a:ln>
          <a:effectLst>
            <a:glow rad="127000">
              <a:srgbClr val="A11301">
                <a:alpha val="6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009290" y="612212"/>
            <a:ext cx="2795733" cy="461665"/>
          </a:xfrm>
          <a:prstGeom prst="rect">
            <a:avLst/>
          </a:prstGeom>
          <a:noFill/>
        </p:spPr>
        <p:txBody>
          <a:bodyPr wrap="square" rtlCol="0">
            <a:spAutoFit/>
          </a:bodyPr>
          <a:lstStyle/>
          <a:p>
            <a:r>
              <a:rPr lang="en-US" sz="2400" dirty="0" smtClean="0">
                <a:solidFill>
                  <a:srgbClr val="FFFFF1"/>
                </a:solidFill>
                <a:latin typeface="Trebuchet MS" charset="0"/>
                <a:ea typeface="Trebuchet MS" charset="0"/>
                <a:cs typeface="Trebuchet MS" charset="0"/>
              </a:rPr>
              <a:t>Photons Emitted</a:t>
            </a:r>
          </a:p>
        </p:txBody>
      </p:sp>
      <p:cxnSp>
        <p:nvCxnSpPr>
          <p:cNvPr id="43" name="Straight Arrow Connector 42"/>
          <p:cNvCxnSpPr/>
          <p:nvPr/>
        </p:nvCxnSpPr>
        <p:spPr>
          <a:xfrm>
            <a:off x="2553627" y="865907"/>
            <a:ext cx="494558" cy="498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924069" y="423335"/>
            <a:ext cx="2343128" cy="838861"/>
          </a:xfrm>
          <a:prstGeom prst="rect">
            <a:avLst/>
          </a:prstGeom>
          <a:solidFill>
            <a:srgbClr val="808080"/>
          </a:solidFill>
          <a:ln>
            <a:noFill/>
          </a:ln>
          <a:effectLst>
            <a:glow rad="127000">
              <a:srgbClr val="A11301">
                <a:alpha val="6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5717283" y="446807"/>
            <a:ext cx="2795733" cy="830997"/>
          </a:xfrm>
          <a:prstGeom prst="rect">
            <a:avLst/>
          </a:prstGeom>
          <a:noFill/>
        </p:spPr>
        <p:txBody>
          <a:bodyPr wrap="square" rtlCol="0">
            <a:spAutoFit/>
          </a:bodyPr>
          <a:lstStyle/>
          <a:p>
            <a:pPr algn="ctr"/>
            <a:r>
              <a:rPr lang="en-US" sz="2400" dirty="0" smtClean="0">
                <a:solidFill>
                  <a:srgbClr val="FFFFF1"/>
                </a:solidFill>
                <a:latin typeface="Trebuchet MS" charset="0"/>
                <a:ea typeface="Trebuchet MS" charset="0"/>
                <a:cs typeface="Trebuchet MS" charset="0"/>
              </a:rPr>
              <a:t>IGM Temp Increased</a:t>
            </a:r>
          </a:p>
        </p:txBody>
      </p:sp>
      <p:cxnSp>
        <p:nvCxnSpPr>
          <p:cNvPr id="53" name="Straight Arrow Connector 52"/>
          <p:cNvCxnSpPr/>
          <p:nvPr/>
        </p:nvCxnSpPr>
        <p:spPr>
          <a:xfrm>
            <a:off x="5429511" y="868618"/>
            <a:ext cx="494558" cy="498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8804754" y="426936"/>
            <a:ext cx="2343128" cy="838861"/>
          </a:xfrm>
          <a:prstGeom prst="rect">
            <a:avLst/>
          </a:prstGeom>
          <a:solidFill>
            <a:srgbClr val="808080"/>
          </a:solidFill>
          <a:ln>
            <a:noFill/>
          </a:ln>
          <a:effectLst>
            <a:glow rad="127000">
              <a:srgbClr val="A11301">
                <a:alpha val="6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8597968" y="450408"/>
            <a:ext cx="2795733" cy="830997"/>
          </a:xfrm>
          <a:prstGeom prst="rect">
            <a:avLst/>
          </a:prstGeom>
          <a:noFill/>
        </p:spPr>
        <p:txBody>
          <a:bodyPr wrap="square" rtlCol="0">
            <a:spAutoFit/>
          </a:bodyPr>
          <a:lstStyle/>
          <a:p>
            <a:pPr algn="ctr"/>
            <a:r>
              <a:rPr lang="en-US" sz="2400" dirty="0" smtClean="0">
                <a:solidFill>
                  <a:srgbClr val="FFFFF1"/>
                </a:solidFill>
                <a:latin typeface="Trebuchet MS" charset="0"/>
                <a:ea typeface="Trebuchet MS" charset="0"/>
                <a:cs typeface="Trebuchet MS" charset="0"/>
              </a:rPr>
              <a:t>Future Infall Reduced</a:t>
            </a:r>
          </a:p>
        </p:txBody>
      </p:sp>
      <p:cxnSp>
        <p:nvCxnSpPr>
          <p:cNvPr id="45" name="Straight Arrow Connector 44"/>
          <p:cNvCxnSpPr/>
          <p:nvPr/>
        </p:nvCxnSpPr>
        <p:spPr>
          <a:xfrm>
            <a:off x="8310196" y="872219"/>
            <a:ext cx="494558" cy="498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8" name="5-Point Star 47"/>
          <p:cNvSpPr/>
          <p:nvPr/>
        </p:nvSpPr>
        <p:spPr>
          <a:xfrm>
            <a:off x="6201731" y="3071509"/>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p:nvPr/>
        </p:nvCxnSpPr>
        <p:spPr>
          <a:xfrm flipV="1">
            <a:off x="7147981" y="2107964"/>
            <a:ext cx="872106" cy="954185"/>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8079572" y="1492964"/>
            <a:ext cx="942975" cy="769441"/>
          </a:xfrm>
          <a:prstGeom prst="rect">
            <a:avLst/>
          </a:prstGeom>
          <a:noFill/>
        </p:spPr>
        <p:txBody>
          <a:bodyPr wrap="square" rtlCol="0">
            <a:spAutoFit/>
          </a:bodyPr>
          <a:lstStyle/>
          <a:p>
            <a:r>
              <a:rPr lang="en-US" sz="4400" dirty="0">
                <a:solidFill>
                  <a:srgbClr val="FFFFF0"/>
                </a:solidFill>
              </a:rPr>
              <a:t>𝜸</a:t>
            </a:r>
          </a:p>
        </p:txBody>
      </p:sp>
      <p:sp>
        <p:nvSpPr>
          <p:cNvPr id="36" name="Oval 35"/>
          <p:cNvSpPr/>
          <p:nvPr/>
        </p:nvSpPr>
        <p:spPr>
          <a:xfrm>
            <a:off x="5267600" y="649520"/>
            <a:ext cx="825310" cy="465953"/>
          </a:xfrm>
          <a:prstGeom prst="ellipse">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8597968" y="-81243"/>
            <a:ext cx="3594032" cy="523220"/>
          </a:xfrm>
          <a:prstGeom prst="rect">
            <a:avLst/>
          </a:prstGeom>
          <a:noFill/>
        </p:spPr>
        <p:txBody>
          <a:bodyPr wrap="square" rtlCol="0">
            <a:spAutoFit/>
          </a:bodyPr>
          <a:lstStyle/>
          <a:p>
            <a:r>
              <a:rPr lang="en-US" sz="1400" dirty="0" smtClean="0">
                <a:solidFill>
                  <a:schemeClr val="bg1"/>
                </a:solidFill>
                <a:latin typeface="Trebuchet MS" charset="0"/>
                <a:ea typeface="Trebuchet MS" charset="0"/>
                <a:cs typeface="Trebuchet MS" charset="0"/>
              </a:rPr>
              <a:t>(e.g. Shapiro+ 1994, </a:t>
            </a:r>
            <a:r>
              <a:rPr lang="en-US" sz="1400" dirty="0" err="1" smtClean="0">
                <a:solidFill>
                  <a:schemeClr val="bg1"/>
                </a:solidFill>
                <a:latin typeface="Trebuchet MS" charset="0"/>
                <a:ea typeface="Trebuchet MS" charset="0"/>
                <a:cs typeface="Trebuchet MS" charset="0"/>
              </a:rPr>
              <a:t>Gnedin</a:t>
            </a:r>
            <a:r>
              <a:rPr lang="en-US" sz="1400" dirty="0" smtClean="0">
                <a:solidFill>
                  <a:schemeClr val="bg1"/>
                </a:solidFill>
                <a:latin typeface="Trebuchet MS" charset="0"/>
                <a:ea typeface="Trebuchet MS" charset="0"/>
                <a:cs typeface="Trebuchet MS" charset="0"/>
              </a:rPr>
              <a:t> 2000, </a:t>
            </a:r>
            <a:r>
              <a:rPr lang="en-US" sz="1400" dirty="0" err="1" smtClean="0">
                <a:solidFill>
                  <a:schemeClr val="bg1"/>
                </a:solidFill>
                <a:latin typeface="Trebuchet MS" charset="0"/>
                <a:ea typeface="Trebuchet MS" charset="0"/>
                <a:cs typeface="Trebuchet MS" charset="0"/>
              </a:rPr>
              <a:t>Sobacchi</a:t>
            </a:r>
            <a:r>
              <a:rPr lang="en-US" sz="1400" dirty="0" smtClean="0">
                <a:solidFill>
                  <a:schemeClr val="bg1"/>
                </a:solidFill>
                <a:latin typeface="Trebuchet MS" charset="0"/>
                <a:ea typeface="Trebuchet MS" charset="0"/>
                <a:cs typeface="Trebuchet MS" charset="0"/>
              </a:rPr>
              <a:t> &amp; </a:t>
            </a:r>
            <a:r>
              <a:rPr lang="en-US" sz="1400" dirty="0" err="1" smtClean="0">
                <a:solidFill>
                  <a:schemeClr val="bg1"/>
                </a:solidFill>
                <a:latin typeface="Trebuchet MS" charset="0"/>
                <a:ea typeface="Trebuchet MS" charset="0"/>
                <a:cs typeface="Trebuchet MS" charset="0"/>
              </a:rPr>
              <a:t>Mesinger</a:t>
            </a:r>
            <a:r>
              <a:rPr lang="en-US" sz="1400" dirty="0" smtClean="0">
                <a:solidFill>
                  <a:schemeClr val="bg1"/>
                </a:solidFill>
                <a:latin typeface="Trebuchet MS" charset="0"/>
                <a:ea typeface="Trebuchet MS" charset="0"/>
                <a:cs typeface="Trebuchet MS" charset="0"/>
              </a:rPr>
              <a:t> 2013) </a:t>
            </a:r>
            <a:endParaRPr lang="en-US" sz="1400" dirty="0">
              <a:solidFill>
                <a:schemeClr val="bg1"/>
              </a:solidFill>
              <a:latin typeface="Trebuchet MS" charset="0"/>
              <a:ea typeface="Trebuchet MS" charset="0"/>
              <a:cs typeface="Trebuchet MS" charset="0"/>
            </a:endParaRPr>
          </a:p>
        </p:txBody>
      </p:sp>
      <p:cxnSp>
        <p:nvCxnSpPr>
          <p:cNvPr id="47" name="Curved Connector 46"/>
          <p:cNvCxnSpPr/>
          <p:nvPr/>
        </p:nvCxnSpPr>
        <p:spPr>
          <a:xfrm rot="5400000">
            <a:off x="5711750" y="-2932464"/>
            <a:ext cx="70217" cy="8497954"/>
          </a:xfrm>
          <a:prstGeom prst="curvedConnector3">
            <a:avLst>
              <a:gd name="adj1" fmla="val 823211"/>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862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7389" y="1256381"/>
            <a:ext cx="11964611" cy="3323987"/>
          </a:xfrm>
          <a:prstGeom prst="rect">
            <a:avLst/>
          </a:prstGeom>
          <a:noFill/>
        </p:spPr>
        <p:txBody>
          <a:bodyPr wrap="square" rtlCol="0">
            <a:spAutoFit/>
          </a:bodyPr>
          <a:lstStyle/>
          <a:p>
            <a:pPr marL="285750" indent="-285750">
              <a:buFont typeface="Arial" charset="0"/>
              <a:buChar char="•"/>
            </a:pPr>
            <a:r>
              <a:rPr lang="en-US" sz="3000" dirty="0" smtClean="0">
                <a:solidFill>
                  <a:schemeClr val="bg1"/>
                </a:solidFill>
                <a:latin typeface="Trebuchet MS" charset="0"/>
                <a:ea typeface="Trebuchet MS" charset="0"/>
                <a:cs typeface="Trebuchet MS" charset="0"/>
              </a:rPr>
              <a:t>At high redshift IGM opacity prevents direct measurement of </a:t>
            </a:r>
            <a:r>
              <a:rPr lang="en-US" sz="3000" dirty="0" err="1" smtClean="0">
                <a:solidFill>
                  <a:schemeClr val="bg1"/>
                </a:solidFill>
                <a:latin typeface="Trebuchet MS" charset="0"/>
                <a:ea typeface="Trebuchet MS" charset="0"/>
                <a:cs typeface="Trebuchet MS" charset="0"/>
              </a:rPr>
              <a:t>f</a:t>
            </a:r>
            <a:r>
              <a:rPr lang="en-US" sz="3000" baseline="-25000" dirty="0" err="1" smtClean="0">
                <a:solidFill>
                  <a:schemeClr val="bg1"/>
                </a:solidFill>
                <a:latin typeface="Trebuchet MS" charset="0"/>
                <a:ea typeface="Trebuchet MS" charset="0"/>
                <a:cs typeface="Trebuchet MS" charset="0"/>
              </a:rPr>
              <a:t>esc</a:t>
            </a:r>
            <a:r>
              <a:rPr lang="en-US" sz="3000" dirty="0" smtClean="0">
                <a:solidFill>
                  <a:schemeClr val="bg1"/>
                </a:solidFill>
                <a:latin typeface="Trebuchet MS" charset="0"/>
                <a:ea typeface="Trebuchet MS" charset="0"/>
                <a:cs typeface="Trebuchet MS" charset="0"/>
              </a:rPr>
              <a:t>.  Need to use low-z.</a:t>
            </a:r>
          </a:p>
          <a:p>
            <a:pPr marL="285750" indent="-285750">
              <a:buFont typeface="Arial" charset="0"/>
              <a:buChar char="•"/>
            </a:pPr>
            <a:endParaRPr lang="en-US" sz="3000" dirty="0">
              <a:solidFill>
                <a:schemeClr val="bg1"/>
              </a:solidFill>
              <a:latin typeface="Trebuchet MS" charset="0"/>
              <a:ea typeface="Trebuchet MS" charset="0"/>
              <a:cs typeface="Trebuchet MS" charset="0"/>
            </a:endParaRPr>
          </a:p>
          <a:p>
            <a:pPr marL="1257300" lvl="2" indent="-342900">
              <a:buFont typeface="Wingdings" charset="2"/>
              <a:buChar char="Ø"/>
            </a:pPr>
            <a:r>
              <a:rPr lang="en-US" sz="3000" dirty="0" smtClean="0">
                <a:solidFill>
                  <a:schemeClr val="bg1"/>
                </a:solidFill>
                <a:latin typeface="Trebuchet MS" charset="0"/>
                <a:ea typeface="Trebuchet MS" charset="0"/>
                <a:cs typeface="Trebuchet MS" charset="0"/>
              </a:rPr>
              <a:t>z &lt; 1.5: </a:t>
            </a:r>
            <a:r>
              <a:rPr lang="en-US" sz="3000" dirty="0" err="1" smtClean="0">
                <a:solidFill>
                  <a:schemeClr val="bg1"/>
                </a:solidFill>
                <a:latin typeface="Trebuchet MS" charset="0"/>
                <a:ea typeface="Trebuchet MS" charset="0"/>
                <a:cs typeface="Trebuchet MS" charset="0"/>
              </a:rPr>
              <a:t>f</a:t>
            </a:r>
            <a:r>
              <a:rPr lang="en-US" sz="3000" baseline="-25000" dirty="0" err="1" smtClean="0">
                <a:solidFill>
                  <a:schemeClr val="bg1"/>
                </a:solidFill>
                <a:latin typeface="Trebuchet MS" charset="0"/>
                <a:ea typeface="Trebuchet MS" charset="0"/>
                <a:cs typeface="Trebuchet MS" charset="0"/>
              </a:rPr>
              <a:t>esc</a:t>
            </a:r>
            <a:r>
              <a:rPr lang="en-US" sz="3000" dirty="0" smtClean="0">
                <a:solidFill>
                  <a:schemeClr val="bg1"/>
                </a:solidFill>
                <a:latin typeface="Trebuchet MS" charset="0"/>
                <a:ea typeface="Trebuchet MS" charset="0"/>
                <a:cs typeface="Trebuchet MS" charset="0"/>
              </a:rPr>
              <a:t> 0-5% (Cowie+ 2009, Grimes+ 2009, </a:t>
            </a:r>
            <a:r>
              <a:rPr lang="en-US" sz="3000" dirty="0" err="1" smtClean="0">
                <a:solidFill>
                  <a:schemeClr val="bg1"/>
                </a:solidFill>
                <a:latin typeface="Trebuchet MS" charset="0"/>
                <a:ea typeface="Trebuchet MS" charset="0"/>
                <a:cs typeface="Trebuchet MS" charset="0"/>
              </a:rPr>
              <a:t>Siana</a:t>
            </a:r>
            <a:r>
              <a:rPr lang="en-US" sz="3000" dirty="0" smtClean="0">
                <a:solidFill>
                  <a:schemeClr val="bg1"/>
                </a:solidFill>
                <a:latin typeface="Trebuchet MS" charset="0"/>
                <a:ea typeface="Trebuchet MS" charset="0"/>
                <a:cs typeface="Trebuchet MS" charset="0"/>
              </a:rPr>
              <a:t>+ 2010)</a:t>
            </a:r>
          </a:p>
          <a:p>
            <a:pPr marL="1257300" lvl="2" indent="-342900">
              <a:buFont typeface="Wingdings" charset="2"/>
              <a:buChar char="Ø"/>
            </a:pPr>
            <a:r>
              <a:rPr lang="en-US" sz="3000" dirty="0" smtClean="0">
                <a:solidFill>
                  <a:schemeClr val="bg1"/>
                </a:solidFill>
                <a:latin typeface="Trebuchet MS" charset="0"/>
                <a:ea typeface="Trebuchet MS" charset="0"/>
                <a:cs typeface="Trebuchet MS" charset="0"/>
              </a:rPr>
              <a:t>z ~ 4: </a:t>
            </a:r>
            <a:r>
              <a:rPr lang="en-US" sz="3000" dirty="0" err="1" smtClean="0">
                <a:solidFill>
                  <a:schemeClr val="bg1"/>
                </a:solidFill>
                <a:latin typeface="Trebuchet MS" charset="0"/>
                <a:ea typeface="Trebuchet MS" charset="0"/>
                <a:cs typeface="Trebuchet MS" charset="0"/>
              </a:rPr>
              <a:t>f</a:t>
            </a:r>
            <a:r>
              <a:rPr lang="en-US" sz="3000" baseline="-25000" dirty="0" err="1" smtClean="0">
                <a:solidFill>
                  <a:schemeClr val="bg1"/>
                </a:solidFill>
                <a:latin typeface="Trebuchet MS" charset="0"/>
                <a:ea typeface="Trebuchet MS" charset="0"/>
                <a:cs typeface="Trebuchet MS" charset="0"/>
              </a:rPr>
              <a:t>esc</a:t>
            </a:r>
            <a:r>
              <a:rPr lang="en-US" sz="3000" baseline="-25000" dirty="0" smtClean="0">
                <a:solidFill>
                  <a:schemeClr val="bg1"/>
                </a:solidFill>
                <a:latin typeface="Trebuchet MS" charset="0"/>
                <a:ea typeface="Trebuchet MS" charset="0"/>
                <a:cs typeface="Trebuchet MS" charset="0"/>
              </a:rPr>
              <a:t> </a:t>
            </a:r>
            <a:r>
              <a:rPr lang="en-US" sz="3000" dirty="0" smtClean="0">
                <a:solidFill>
                  <a:schemeClr val="bg1"/>
                </a:solidFill>
                <a:latin typeface="Trebuchet MS" charset="0"/>
                <a:ea typeface="Trebuchet MS" charset="0"/>
                <a:cs typeface="Trebuchet MS" charset="0"/>
              </a:rPr>
              <a:t>&lt; 10-20% </a:t>
            </a:r>
            <a:r>
              <a:rPr lang="en-US" sz="3000" dirty="0" smtClean="0">
                <a:solidFill>
                  <a:schemeClr val="bg1"/>
                </a:solidFill>
                <a:latin typeface="Trebuchet MS" charset="0"/>
                <a:ea typeface="Trebuchet MS" charset="0"/>
                <a:cs typeface="Trebuchet MS" charset="0"/>
              </a:rPr>
              <a:t>(</a:t>
            </a:r>
            <a:r>
              <a:rPr lang="en-US" sz="3000" dirty="0" err="1" smtClean="0">
                <a:solidFill>
                  <a:schemeClr val="bg1"/>
                </a:solidFill>
                <a:latin typeface="Trebuchet MS" charset="0"/>
                <a:ea typeface="Trebuchet MS" charset="0"/>
                <a:cs typeface="Trebuchet MS" charset="0"/>
              </a:rPr>
              <a:t>Vanzella</a:t>
            </a:r>
            <a:r>
              <a:rPr lang="en-US" sz="3000" dirty="0" smtClean="0">
                <a:solidFill>
                  <a:schemeClr val="bg1"/>
                </a:solidFill>
                <a:latin typeface="Trebuchet MS" charset="0"/>
                <a:ea typeface="Trebuchet MS" charset="0"/>
                <a:cs typeface="Trebuchet MS" charset="0"/>
              </a:rPr>
              <a:t>+ 2010, </a:t>
            </a:r>
            <a:r>
              <a:rPr lang="en-US" sz="3000" dirty="0" err="1" smtClean="0">
                <a:solidFill>
                  <a:schemeClr val="bg1"/>
                </a:solidFill>
                <a:latin typeface="Trebuchet MS" charset="0"/>
                <a:ea typeface="Trebuchet MS" charset="0"/>
                <a:cs typeface="Trebuchet MS" charset="0"/>
              </a:rPr>
              <a:t>Boutsia</a:t>
            </a:r>
            <a:r>
              <a:rPr lang="en-US" sz="3000" dirty="0" smtClean="0">
                <a:solidFill>
                  <a:schemeClr val="bg1"/>
                </a:solidFill>
                <a:latin typeface="Trebuchet MS" charset="0"/>
                <a:ea typeface="Trebuchet MS" charset="0"/>
                <a:cs typeface="Trebuchet MS" charset="0"/>
              </a:rPr>
              <a:t>+ 2011)</a:t>
            </a:r>
            <a:endParaRPr lang="en-US" sz="3000" dirty="0" smtClean="0">
              <a:solidFill>
                <a:schemeClr val="bg1"/>
              </a:solidFill>
              <a:latin typeface="Trebuchet MS" charset="0"/>
              <a:ea typeface="Trebuchet MS" charset="0"/>
              <a:cs typeface="Trebuchet MS" charset="0"/>
            </a:endParaRPr>
          </a:p>
          <a:p>
            <a:pPr marL="285750" indent="-285750">
              <a:buFont typeface="Arial" charset="0"/>
              <a:buChar char="•"/>
            </a:pPr>
            <a:endParaRPr lang="en-US" sz="3000" dirty="0">
              <a:solidFill>
                <a:schemeClr val="bg1"/>
              </a:solidFill>
              <a:latin typeface="Trebuchet MS" charset="0"/>
              <a:ea typeface="Trebuchet MS" charset="0"/>
              <a:cs typeface="Trebuchet MS" charset="0"/>
            </a:endParaRPr>
          </a:p>
          <a:p>
            <a:pPr marL="285750" indent="-285750">
              <a:buFont typeface="Arial" charset="0"/>
              <a:buChar char="•"/>
            </a:pPr>
            <a:endParaRPr lang="en-US" sz="3000" dirty="0" smtClean="0">
              <a:solidFill>
                <a:schemeClr val="bg1"/>
              </a:solidFill>
              <a:latin typeface="Trebuchet MS" charset="0"/>
              <a:ea typeface="Trebuchet MS" charset="0"/>
              <a:cs typeface="Trebuchet MS" charset="0"/>
            </a:endParaRPr>
          </a:p>
        </p:txBody>
      </p:sp>
      <p:sp>
        <p:nvSpPr>
          <p:cNvPr id="9" name="TextBox 8"/>
          <p:cNvSpPr txBox="1"/>
          <p:nvPr/>
        </p:nvSpPr>
        <p:spPr>
          <a:xfrm>
            <a:off x="227386" y="4244243"/>
            <a:ext cx="11964611" cy="1938992"/>
          </a:xfrm>
          <a:prstGeom prst="rect">
            <a:avLst/>
          </a:prstGeom>
          <a:noFill/>
        </p:spPr>
        <p:txBody>
          <a:bodyPr wrap="square" rtlCol="0">
            <a:spAutoFit/>
          </a:bodyPr>
          <a:lstStyle/>
          <a:p>
            <a:pPr marL="285750" indent="-285750">
              <a:buFont typeface="Arial" charset="0"/>
              <a:buChar char="•"/>
            </a:pPr>
            <a:r>
              <a:rPr lang="en-US" sz="3000" dirty="0" smtClean="0">
                <a:solidFill>
                  <a:schemeClr val="bg1"/>
                </a:solidFill>
                <a:latin typeface="Trebuchet MS" charset="0"/>
                <a:ea typeface="Trebuchet MS" charset="0"/>
                <a:cs typeface="Trebuchet MS" charset="0"/>
              </a:rPr>
              <a:t>But still loads of disagreement!  Some results get measurements </a:t>
            </a:r>
            <a:r>
              <a:rPr lang="en-US" sz="3000" dirty="0" smtClean="0">
                <a:solidFill>
                  <a:schemeClr val="bg1"/>
                </a:solidFill>
                <a:latin typeface="Trebuchet MS" charset="0"/>
                <a:ea typeface="Trebuchet MS" charset="0"/>
                <a:cs typeface="Trebuchet MS" charset="0"/>
              </a:rPr>
              <a:t>  &gt; </a:t>
            </a:r>
            <a:r>
              <a:rPr lang="en-US" sz="3000" dirty="0" smtClean="0">
                <a:solidFill>
                  <a:schemeClr val="bg1"/>
                </a:solidFill>
                <a:latin typeface="Trebuchet MS" charset="0"/>
                <a:ea typeface="Trebuchet MS" charset="0"/>
                <a:cs typeface="Trebuchet MS" charset="0"/>
              </a:rPr>
              <a:t>20%! (</a:t>
            </a:r>
            <a:r>
              <a:rPr lang="en-US" sz="3000" dirty="0" err="1">
                <a:solidFill>
                  <a:schemeClr val="bg1"/>
                </a:solidFill>
                <a:latin typeface="Trebuchet MS" charset="0"/>
                <a:ea typeface="Trebuchet MS" charset="0"/>
                <a:cs typeface="Trebuchet MS" charset="0"/>
              </a:rPr>
              <a:t>Vanzella</a:t>
            </a:r>
            <a:r>
              <a:rPr lang="en-US" sz="3000" dirty="0">
                <a:solidFill>
                  <a:schemeClr val="bg1"/>
                </a:solidFill>
                <a:latin typeface="Trebuchet MS" charset="0"/>
                <a:ea typeface="Trebuchet MS" charset="0"/>
                <a:cs typeface="Trebuchet MS" charset="0"/>
              </a:rPr>
              <a:t>+ </a:t>
            </a:r>
            <a:r>
              <a:rPr lang="en-US" sz="3000" dirty="0" smtClean="0">
                <a:solidFill>
                  <a:schemeClr val="bg1"/>
                </a:solidFill>
                <a:latin typeface="Trebuchet MS" charset="0"/>
                <a:ea typeface="Trebuchet MS" charset="0"/>
                <a:cs typeface="Trebuchet MS" charset="0"/>
              </a:rPr>
              <a:t>2016, </a:t>
            </a:r>
            <a:r>
              <a:rPr lang="en-US" sz="3000" dirty="0" err="1">
                <a:solidFill>
                  <a:schemeClr val="bg1"/>
                </a:solidFill>
                <a:latin typeface="Trebuchet MS" charset="0"/>
                <a:ea typeface="Trebuchet MS" charset="0"/>
                <a:cs typeface="Trebuchet MS" charset="0"/>
              </a:rPr>
              <a:t>Guata</a:t>
            </a:r>
            <a:r>
              <a:rPr lang="en-US" sz="3000" dirty="0">
                <a:solidFill>
                  <a:schemeClr val="bg1"/>
                </a:solidFill>
                <a:latin typeface="Trebuchet MS" charset="0"/>
                <a:ea typeface="Trebuchet MS" charset="0"/>
                <a:cs typeface="Trebuchet MS" charset="0"/>
              </a:rPr>
              <a:t>+ 2016, </a:t>
            </a:r>
            <a:r>
              <a:rPr lang="en-US" sz="3000" dirty="0" err="1">
                <a:solidFill>
                  <a:schemeClr val="bg1"/>
                </a:solidFill>
                <a:latin typeface="Trebuchet MS" charset="0"/>
                <a:ea typeface="Trebuchet MS" charset="0"/>
                <a:cs typeface="Trebuchet MS" charset="0"/>
              </a:rPr>
              <a:t>Grazian</a:t>
            </a:r>
            <a:r>
              <a:rPr lang="en-US" sz="3000" dirty="0">
                <a:solidFill>
                  <a:schemeClr val="bg1"/>
                </a:solidFill>
                <a:latin typeface="Trebuchet MS" charset="0"/>
                <a:ea typeface="Trebuchet MS" charset="0"/>
                <a:cs typeface="Trebuchet MS" charset="0"/>
              </a:rPr>
              <a:t>+ </a:t>
            </a:r>
            <a:r>
              <a:rPr lang="en-US" sz="3000" dirty="0" smtClean="0">
                <a:solidFill>
                  <a:schemeClr val="bg1"/>
                </a:solidFill>
                <a:latin typeface="Trebuchet MS" charset="0"/>
                <a:ea typeface="Trebuchet MS" charset="0"/>
                <a:cs typeface="Trebuchet MS" charset="0"/>
              </a:rPr>
              <a:t>2016)</a:t>
            </a:r>
          </a:p>
          <a:p>
            <a:pPr marL="285750" indent="-285750">
              <a:buFont typeface="Arial" charset="0"/>
              <a:buChar char="•"/>
            </a:pPr>
            <a:endParaRPr lang="en-US" sz="3000" dirty="0">
              <a:solidFill>
                <a:schemeClr val="bg1"/>
              </a:solidFill>
              <a:latin typeface="Trebuchet MS" charset="0"/>
              <a:ea typeface="Trebuchet MS" charset="0"/>
              <a:cs typeface="Trebuchet MS" charset="0"/>
            </a:endParaRPr>
          </a:p>
          <a:p>
            <a:pPr marL="285750" indent="-285750">
              <a:buFont typeface="Arial" charset="0"/>
              <a:buChar char="•"/>
            </a:pPr>
            <a:r>
              <a:rPr lang="en-US" sz="3000" dirty="0" smtClean="0">
                <a:solidFill>
                  <a:schemeClr val="bg1"/>
                </a:solidFill>
                <a:latin typeface="Trebuchet MS" charset="0"/>
                <a:ea typeface="Trebuchet MS" charset="0"/>
                <a:cs typeface="Trebuchet MS" charset="0"/>
              </a:rPr>
              <a:t>During </a:t>
            </a:r>
            <a:r>
              <a:rPr lang="en-US" sz="3000" dirty="0" err="1" smtClean="0">
                <a:solidFill>
                  <a:schemeClr val="bg1"/>
                </a:solidFill>
                <a:latin typeface="Trebuchet MS" charset="0"/>
                <a:ea typeface="Trebuchet MS" charset="0"/>
                <a:cs typeface="Trebuchet MS" charset="0"/>
              </a:rPr>
              <a:t>EoR</a:t>
            </a:r>
            <a:r>
              <a:rPr lang="en-US" sz="3000" dirty="0" smtClean="0">
                <a:solidFill>
                  <a:schemeClr val="bg1"/>
                </a:solidFill>
                <a:latin typeface="Trebuchet MS" charset="0"/>
                <a:ea typeface="Trebuchet MS" charset="0"/>
                <a:cs typeface="Trebuchet MS" charset="0"/>
              </a:rPr>
              <a:t> current requirements are f</a:t>
            </a:r>
            <a:r>
              <a:rPr lang="en-US" sz="3000" baseline="-25000" dirty="0" smtClean="0">
                <a:solidFill>
                  <a:schemeClr val="bg1"/>
                </a:solidFill>
                <a:latin typeface="Trebuchet MS" charset="0"/>
                <a:ea typeface="Trebuchet MS" charset="0"/>
                <a:cs typeface="Trebuchet MS" charset="0"/>
              </a:rPr>
              <a:t>esc</a:t>
            </a:r>
            <a:r>
              <a:rPr lang="en-US" sz="3000" dirty="0" smtClean="0">
                <a:solidFill>
                  <a:schemeClr val="bg1"/>
                </a:solidFill>
                <a:latin typeface="Trebuchet MS" charset="0"/>
                <a:ea typeface="Trebuchet MS" charset="0"/>
                <a:cs typeface="Trebuchet MS" charset="0"/>
              </a:rPr>
              <a:t>~20%.</a:t>
            </a:r>
          </a:p>
        </p:txBody>
      </p:sp>
      <p:sp>
        <p:nvSpPr>
          <p:cNvPr id="5" name="Title 1"/>
          <p:cNvSpPr txBox="1">
            <a:spLocks/>
          </p:cNvSpPr>
          <p:nvPr/>
        </p:nvSpPr>
        <p:spPr>
          <a:xfrm>
            <a:off x="951892" y="-319989"/>
            <a:ext cx="10515600" cy="1325564"/>
          </a:xfrm>
          <a:prstGeom prst="rect">
            <a:avLst/>
          </a:prstGeom>
        </p:spPr>
        <p:txBody>
          <a:bodyPr vert="horz" lIns="91440" tIns="45720" rIns="91440" bIns="45720" rtlCol="0" anchor="b">
            <a:normAutofit/>
          </a:bodyPr>
          <a:lstStyle>
            <a:lvl1pPr algn="ctr" defTabSz="914361"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err="1" smtClean="0">
                <a:ln>
                  <a:solidFill>
                    <a:schemeClr val="tx1">
                      <a:alpha val="90000"/>
                    </a:schemeClr>
                  </a:solidFill>
                </a:ln>
                <a:solidFill>
                  <a:srgbClr val="FFC000"/>
                </a:solidFill>
                <a:latin typeface="Trebuchet MS" charset="0"/>
                <a:ea typeface="Trebuchet MS" charset="0"/>
                <a:cs typeface="Trebuchet MS" charset="0"/>
              </a:rPr>
              <a:t>f</a:t>
            </a:r>
            <a:r>
              <a:rPr lang="en-US" sz="5400" b="1" baseline="-25000" dirty="0" err="1" smtClean="0">
                <a:ln>
                  <a:solidFill>
                    <a:schemeClr val="tx1">
                      <a:alpha val="90000"/>
                    </a:schemeClr>
                  </a:solidFill>
                </a:ln>
                <a:solidFill>
                  <a:srgbClr val="FFC000"/>
                </a:solidFill>
                <a:latin typeface="Trebuchet MS" charset="0"/>
                <a:ea typeface="Trebuchet MS" charset="0"/>
                <a:cs typeface="Trebuchet MS" charset="0"/>
              </a:rPr>
              <a:t>esc</a:t>
            </a:r>
            <a:r>
              <a:rPr lang="en-US" sz="5400" b="1" dirty="0" smtClean="0">
                <a:ln>
                  <a:solidFill>
                    <a:schemeClr val="tx1">
                      <a:alpha val="90000"/>
                    </a:schemeClr>
                  </a:solidFill>
                </a:ln>
                <a:solidFill>
                  <a:srgbClr val="FFC000"/>
                </a:solidFill>
                <a:latin typeface="Trebuchet MS" charset="0"/>
                <a:ea typeface="Trebuchet MS" charset="0"/>
                <a:cs typeface="Trebuchet MS" charset="0"/>
              </a:rPr>
              <a:t> Measurements</a:t>
            </a:r>
            <a:endParaRPr lang="en-US" sz="5400" b="1" dirty="0">
              <a:ln>
                <a:solidFill>
                  <a:schemeClr val="tx1">
                    <a:alpha val="90000"/>
                  </a:schemeClr>
                </a:solidFill>
              </a:ln>
              <a:solidFill>
                <a:srgbClr val="FFC000"/>
              </a:solidFill>
              <a:latin typeface="Trebuchet MS" charset="0"/>
              <a:ea typeface="Trebuchet MS" charset="0"/>
              <a:cs typeface="Trebuchet MS" charset="0"/>
            </a:endParaRPr>
          </a:p>
        </p:txBody>
      </p:sp>
    </p:spTree>
    <p:extLst>
      <p:ext uri="{BB962C8B-B14F-4D97-AF65-F5344CB8AC3E}">
        <p14:creationId xmlns:p14="http://schemas.microsoft.com/office/powerpoint/2010/main" val="3997488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536546" y="1647110"/>
            <a:ext cx="5422092" cy="2677656"/>
          </a:xfrm>
          <a:prstGeom prst="rect">
            <a:avLst/>
          </a:prstGeom>
          <a:noFill/>
        </p:spPr>
        <p:txBody>
          <a:bodyPr wrap="square" rtlCol="0">
            <a:spAutoFit/>
          </a:bodyPr>
          <a:lstStyle/>
          <a:p>
            <a:pPr marL="285739" indent="-285739">
              <a:buFont typeface="Arial" charset="0"/>
              <a:buChar char="•"/>
            </a:pPr>
            <a:r>
              <a:rPr lang="en-US" sz="2800" dirty="0">
                <a:solidFill>
                  <a:srgbClr val="FFFFF1"/>
                </a:solidFill>
                <a:latin typeface="Trebuchet MS" charset="0"/>
                <a:ea typeface="Trebuchet MS" charset="0"/>
                <a:cs typeface="Trebuchet MS" charset="0"/>
              </a:rPr>
              <a:t>Stellar feedback + </a:t>
            </a:r>
            <a:r>
              <a:rPr lang="en-US" sz="2800" dirty="0" smtClean="0">
                <a:solidFill>
                  <a:srgbClr val="FFFFF1"/>
                </a:solidFill>
                <a:latin typeface="Trebuchet MS" charset="0"/>
                <a:ea typeface="Trebuchet MS" charset="0"/>
                <a:cs typeface="Trebuchet MS" charset="0"/>
              </a:rPr>
              <a:t>supernovae </a:t>
            </a:r>
            <a:r>
              <a:rPr lang="en-US" sz="2800" dirty="0">
                <a:solidFill>
                  <a:srgbClr val="FFFFF1"/>
                </a:solidFill>
                <a:latin typeface="Trebuchet MS" charset="0"/>
                <a:ea typeface="Trebuchet MS" charset="0"/>
                <a:cs typeface="Trebuchet MS" charset="0"/>
              </a:rPr>
              <a:t>blowouts move gas to outskirts</a:t>
            </a:r>
            <a:r>
              <a:rPr lang="en-US" sz="2800" dirty="0" smtClean="0">
                <a:solidFill>
                  <a:srgbClr val="FFFFF1"/>
                </a:solidFill>
                <a:latin typeface="Trebuchet MS" charset="0"/>
                <a:ea typeface="Trebuchet MS" charset="0"/>
                <a:cs typeface="Trebuchet MS" charset="0"/>
              </a:rPr>
              <a:t>.</a:t>
            </a:r>
          </a:p>
          <a:p>
            <a:pPr marL="285739" indent="-285739">
              <a:buFont typeface="Arial" charset="0"/>
              <a:buChar char="•"/>
            </a:pPr>
            <a:endParaRPr lang="en-US" sz="2800" dirty="0">
              <a:solidFill>
                <a:srgbClr val="FFFFF1"/>
              </a:solidFill>
              <a:latin typeface="Trebuchet MS" charset="0"/>
              <a:ea typeface="Trebuchet MS" charset="0"/>
              <a:cs typeface="Trebuchet MS" charset="0"/>
            </a:endParaRPr>
          </a:p>
          <a:p>
            <a:pPr marL="914361" lvl="1" indent="-457181">
              <a:buFont typeface="Wingdings" charset="2"/>
              <a:buChar char="Ø"/>
            </a:pPr>
            <a:r>
              <a:rPr lang="en-US" sz="2800" dirty="0">
                <a:solidFill>
                  <a:srgbClr val="FFFFF1"/>
                </a:solidFill>
                <a:latin typeface="Trebuchet MS" charset="0"/>
                <a:ea typeface="Trebuchet MS" charset="0"/>
                <a:cs typeface="Trebuchet MS" charset="0"/>
              </a:rPr>
              <a:t>Photons can more easily escape into the </a:t>
            </a:r>
            <a:r>
              <a:rPr lang="en-US" sz="2800" dirty="0" smtClean="0">
                <a:solidFill>
                  <a:srgbClr val="FFFFF1"/>
                </a:solidFill>
                <a:latin typeface="Trebuchet MS" charset="0"/>
                <a:ea typeface="Trebuchet MS" charset="0"/>
                <a:cs typeface="Trebuchet MS" charset="0"/>
              </a:rPr>
              <a:t>IGM.</a:t>
            </a:r>
            <a:endParaRPr lang="en-US" sz="2800" dirty="0">
              <a:solidFill>
                <a:srgbClr val="FFFFF1"/>
              </a:solidFill>
              <a:latin typeface="Trebuchet MS" charset="0"/>
              <a:ea typeface="Trebuchet MS" charset="0"/>
              <a:cs typeface="Trebuchet MS" charset="0"/>
            </a:endParaRPr>
          </a:p>
        </p:txBody>
      </p:sp>
      <p:sp>
        <p:nvSpPr>
          <p:cNvPr id="14" name="TextBox 13"/>
          <p:cNvSpPr txBox="1"/>
          <p:nvPr/>
        </p:nvSpPr>
        <p:spPr>
          <a:xfrm>
            <a:off x="6536546" y="6385311"/>
            <a:ext cx="2595607" cy="369332"/>
          </a:xfrm>
          <a:prstGeom prst="rect">
            <a:avLst/>
          </a:prstGeom>
          <a:noFill/>
        </p:spPr>
        <p:txBody>
          <a:bodyPr wrap="square" rtlCol="0">
            <a:spAutoFit/>
          </a:bodyPr>
          <a:lstStyle/>
          <a:p>
            <a:r>
              <a:rPr lang="en-US" dirty="0">
                <a:solidFill>
                  <a:srgbClr val="FFFFF1"/>
                </a:solidFill>
                <a:latin typeface="Trebuchet MS" charset="0"/>
                <a:ea typeface="Trebuchet MS" charset="0"/>
                <a:cs typeface="Trebuchet MS" charset="0"/>
              </a:rPr>
              <a:t>(</a:t>
            </a:r>
            <a:r>
              <a:rPr lang="en-US" dirty="0" err="1">
                <a:solidFill>
                  <a:srgbClr val="FFFFF1"/>
                </a:solidFill>
                <a:latin typeface="Trebuchet MS" charset="0"/>
                <a:ea typeface="Trebuchet MS" charset="0"/>
                <a:cs typeface="Trebuchet MS" charset="0"/>
              </a:rPr>
              <a:t>Kimm</a:t>
            </a:r>
            <a:r>
              <a:rPr lang="en-US" dirty="0">
                <a:solidFill>
                  <a:srgbClr val="FFFFF1"/>
                </a:solidFill>
                <a:latin typeface="Trebuchet MS" charset="0"/>
                <a:ea typeface="Trebuchet MS" charset="0"/>
                <a:cs typeface="Trebuchet MS" charset="0"/>
              </a:rPr>
              <a:t> et al., </a:t>
            </a:r>
            <a:r>
              <a:rPr lang="en-US" dirty="0" smtClean="0">
                <a:solidFill>
                  <a:srgbClr val="FFFFF1"/>
                </a:solidFill>
                <a:latin typeface="Trebuchet MS" charset="0"/>
                <a:ea typeface="Trebuchet MS" charset="0"/>
                <a:cs typeface="Trebuchet MS" charset="0"/>
              </a:rPr>
              <a:t>2017)</a:t>
            </a:r>
            <a:endParaRPr lang="en-US" dirty="0">
              <a:solidFill>
                <a:srgbClr val="FFFFF1"/>
              </a:solidFill>
              <a:latin typeface="Trebuchet MS" charset="0"/>
              <a:ea typeface="Trebuchet MS" charset="0"/>
              <a:cs typeface="Trebuchet MS"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882" y="1549574"/>
            <a:ext cx="5131156" cy="5189027"/>
          </a:xfrm>
          <a:prstGeom prst="rect">
            <a:avLst/>
          </a:prstGeom>
        </p:spPr>
      </p:pic>
      <p:cxnSp>
        <p:nvCxnSpPr>
          <p:cNvPr id="16" name="Straight Arrow Connector 15"/>
          <p:cNvCxnSpPr/>
          <p:nvPr/>
        </p:nvCxnSpPr>
        <p:spPr>
          <a:xfrm flipV="1">
            <a:off x="2005263" y="4068476"/>
            <a:ext cx="1095125" cy="1195008"/>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95750" y="5538272"/>
            <a:ext cx="3104434" cy="1200329"/>
          </a:xfrm>
          <a:prstGeom prst="rect">
            <a:avLst/>
          </a:prstGeom>
          <a:noFill/>
        </p:spPr>
        <p:txBody>
          <a:bodyPr wrap="square" rtlCol="0">
            <a:spAutoFit/>
          </a:bodyPr>
          <a:lstStyle/>
          <a:p>
            <a:r>
              <a:rPr lang="en-US" sz="3600" dirty="0">
                <a:ln>
                  <a:solidFill>
                    <a:schemeClr val="tx1">
                      <a:alpha val="50000"/>
                    </a:schemeClr>
                  </a:solidFill>
                </a:ln>
                <a:solidFill>
                  <a:srgbClr val="FFC000"/>
                </a:solidFill>
                <a:latin typeface="Bangla Sangam MN" charset="0"/>
                <a:ea typeface="Bangla Sangam MN" charset="0"/>
                <a:cs typeface="Bangla Sangam MN" charset="0"/>
              </a:rPr>
              <a:t>Radiation </a:t>
            </a:r>
            <a:r>
              <a:rPr lang="en-US" sz="3600" dirty="0" smtClean="0">
                <a:ln>
                  <a:solidFill>
                    <a:schemeClr val="tx1">
                      <a:alpha val="50000"/>
                    </a:schemeClr>
                  </a:solidFill>
                </a:ln>
                <a:solidFill>
                  <a:srgbClr val="FFC000"/>
                </a:solidFill>
                <a:latin typeface="Bangla Sangam MN" charset="0"/>
                <a:ea typeface="Bangla Sangam MN" charset="0"/>
                <a:cs typeface="Bangla Sangam MN" charset="0"/>
              </a:rPr>
              <a:t>Feedback</a:t>
            </a:r>
            <a:endParaRPr lang="en-US" sz="3600" dirty="0">
              <a:ln>
                <a:solidFill>
                  <a:schemeClr val="tx1">
                    <a:alpha val="50000"/>
                  </a:schemeClr>
                </a:solidFill>
              </a:ln>
              <a:solidFill>
                <a:srgbClr val="FFC000"/>
              </a:solidFill>
              <a:latin typeface="Bangla Sangam MN" charset="0"/>
              <a:ea typeface="Bangla Sangam MN" charset="0"/>
              <a:cs typeface="Bangla Sangam MN" charset="0"/>
            </a:endParaRPr>
          </a:p>
        </p:txBody>
      </p:sp>
      <p:sp>
        <p:nvSpPr>
          <p:cNvPr id="20" name="TextBox 19"/>
          <p:cNvSpPr txBox="1"/>
          <p:nvPr/>
        </p:nvSpPr>
        <p:spPr>
          <a:xfrm>
            <a:off x="6536546" y="5295685"/>
            <a:ext cx="3104434" cy="646331"/>
          </a:xfrm>
          <a:prstGeom prst="rect">
            <a:avLst/>
          </a:prstGeom>
          <a:noFill/>
        </p:spPr>
        <p:txBody>
          <a:bodyPr wrap="square" rtlCol="0">
            <a:spAutoFit/>
          </a:bodyPr>
          <a:lstStyle/>
          <a:p>
            <a:r>
              <a:rPr lang="en-US" sz="3600" dirty="0" smtClean="0">
                <a:ln>
                  <a:solidFill>
                    <a:schemeClr val="tx1">
                      <a:alpha val="50000"/>
                    </a:schemeClr>
                  </a:solidFill>
                </a:ln>
                <a:solidFill>
                  <a:srgbClr val="FFC000"/>
                </a:solidFill>
                <a:latin typeface="Trebuchet MS" charset="0"/>
                <a:ea typeface="Trebuchet MS" charset="0"/>
                <a:cs typeface="Trebuchet MS" charset="0"/>
              </a:rPr>
              <a:t>SN Blowout</a:t>
            </a:r>
            <a:endParaRPr lang="en-US" sz="3600" dirty="0">
              <a:ln>
                <a:solidFill>
                  <a:schemeClr val="tx1">
                    <a:alpha val="50000"/>
                  </a:schemeClr>
                </a:solidFill>
              </a:ln>
              <a:solidFill>
                <a:srgbClr val="FFC000"/>
              </a:solidFill>
              <a:latin typeface="Trebuchet MS" charset="0"/>
              <a:ea typeface="Trebuchet MS" charset="0"/>
              <a:cs typeface="Trebuchet MS" charset="0"/>
            </a:endParaRPr>
          </a:p>
        </p:txBody>
      </p:sp>
      <p:cxnSp>
        <p:nvCxnSpPr>
          <p:cNvPr id="21" name="Straight Arrow Connector 20"/>
          <p:cNvCxnSpPr/>
          <p:nvPr/>
        </p:nvCxnSpPr>
        <p:spPr>
          <a:xfrm flipH="1" flipV="1">
            <a:off x="4262821" y="3753616"/>
            <a:ext cx="2273725" cy="1509868"/>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p:nvSpPr>
        <p:spPr>
          <a:xfrm>
            <a:off x="859465" y="-68925"/>
            <a:ext cx="10515600" cy="1325564"/>
          </a:xfrm>
          <a:prstGeom prst="rect">
            <a:avLst/>
          </a:prstGeom>
        </p:spPr>
        <p:txBody>
          <a:bodyPr vert="horz" lIns="91440" tIns="45720" rIns="91440" bIns="45720" rtlCol="0" anchor="b">
            <a:normAutofit fontScale="92500"/>
          </a:bodyPr>
          <a:lstStyle>
            <a:lvl1pPr algn="ctr" defTabSz="914361"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err="1" smtClean="0">
                <a:ln>
                  <a:solidFill>
                    <a:schemeClr val="tx1">
                      <a:alpha val="90000"/>
                    </a:schemeClr>
                  </a:solidFill>
                </a:ln>
                <a:solidFill>
                  <a:srgbClr val="FFC000"/>
                </a:solidFill>
                <a:latin typeface="Trebuchet MS" charset="0"/>
                <a:ea typeface="Trebuchet MS" charset="0"/>
                <a:cs typeface="Trebuchet MS" charset="0"/>
              </a:rPr>
              <a:t>f</a:t>
            </a:r>
            <a:r>
              <a:rPr lang="en-US" sz="5400" b="1" baseline="-25000" dirty="0" err="1" smtClean="0">
                <a:ln>
                  <a:solidFill>
                    <a:schemeClr val="tx1">
                      <a:alpha val="90000"/>
                    </a:schemeClr>
                  </a:solidFill>
                </a:ln>
                <a:solidFill>
                  <a:srgbClr val="FFC000"/>
                </a:solidFill>
                <a:latin typeface="Trebuchet MS" charset="0"/>
                <a:ea typeface="Trebuchet MS" charset="0"/>
                <a:cs typeface="Trebuchet MS" charset="0"/>
              </a:rPr>
              <a:t>esc</a:t>
            </a:r>
            <a:r>
              <a:rPr lang="en-US" sz="5400" b="1" baseline="-25000" dirty="0" smtClean="0">
                <a:ln>
                  <a:solidFill>
                    <a:schemeClr val="tx1">
                      <a:alpha val="90000"/>
                    </a:schemeClr>
                  </a:solidFill>
                </a:ln>
                <a:solidFill>
                  <a:srgbClr val="FFC000"/>
                </a:solidFill>
                <a:latin typeface="Trebuchet MS" charset="0"/>
                <a:ea typeface="Trebuchet MS" charset="0"/>
                <a:cs typeface="Trebuchet MS" charset="0"/>
              </a:rPr>
              <a:t> </a:t>
            </a:r>
            <a:r>
              <a:rPr lang="en-US" sz="5400" b="1" dirty="0" smtClean="0">
                <a:ln>
                  <a:solidFill>
                    <a:schemeClr val="tx1">
                      <a:alpha val="90000"/>
                    </a:schemeClr>
                  </a:solidFill>
                </a:ln>
                <a:solidFill>
                  <a:srgbClr val="FFC000"/>
                </a:solidFill>
                <a:latin typeface="Trebuchet MS" charset="0"/>
                <a:ea typeface="Trebuchet MS" charset="0"/>
                <a:cs typeface="Trebuchet MS" charset="0"/>
              </a:rPr>
              <a:t> Depends On Galaxy Processes</a:t>
            </a:r>
            <a:endParaRPr lang="en-US" sz="5400" b="1" dirty="0">
              <a:ln>
                <a:solidFill>
                  <a:schemeClr val="tx1">
                    <a:alpha val="90000"/>
                  </a:schemeClr>
                </a:solidFill>
              </a:ln>
              <a:solidFill>
                <a:srgbClr val="FFC000"/>
              </a:solidFill>
              <a:latin typeface="Trebuchet MS" charset="0"/>
              <a:ea typeface="Trebuchet MS" charset="0"/>
              <a:cs typeface="Trebuchet MS" charset="0"/>
            </a:endParaRPr>
          </a:p>
        </p:txBody>
      </p:sp>
    </p:spTree>
    <p:extLst>
      <p:ext uri="{BB962C8B-B14F-4D97-AF65-F5344CB8AC3E}">
        <p14:creationId xmlns:p14="http://schemas.microsoft.com/office/powerpoint/2010/main" val="512525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0200" y="1617049"/>
            <a:ext cx="11861800" cy="3129062"/>
          </a:xfrm>
          <a:prstGeom prst="rect">
            <a:avLst/>
          </a:prstGeom>
          <a:noFill/>
        </p:spPr>
        <p:txBody>
          <a:bodyPr wrap="square" rtlCol="0">
            <a:spAutoFit/>
          </a:bodyPr>
          <a:lstStyle/>
          <a:p>
            <a:r>
              <a:rPr lang="en-US" sz="4000" dirty="0">
                <a:solidFill>
                  <a:srgbClr val="FFFFF1"/>
                </a:solidFill>
                <a:latin typeface="Trebuchet MS" charset="0"/>
                <a:ea typeface="Trebuchet MS" charset="0"/>
                <a:cs typeface="Trebuchet MS" charset="0"/>
              </a:rPr>
              <a:t>M</a:t>
            </a:r>
            <a:r>
              <a:rPr lang="en-US" sz="4000" dirty="0" smtClean="0">
                <a:solidFill>
                  <a:srgbClr val="FFFFF1"/>
                </a:solidFill>
                <a:latin typeface="Trebuchet MS" charset="0"/>
                <a:ea typeface="Trebuchet MS" charset="0"/>
                <a:cs typeface="Trebuchet MS" charset="0"/>
              </a:rPr>
              <a:t>odel </a:t>
            </a:r>
            <a:r>
              <a:rPr lang="en-US" sz="4000" dirty="0" smtClean="0">
                <a:solidFill>
                  <a:srgbClr val="FFFFF1"/>
                </a:solidFill>
                <a:latin typeface="Trebuchet MS" charset="0"/>
                <a:ea typeface="Trebuchet MS" charset="0"/>
                <a:cs typeface="Trebuchet MS" charset="0"/>
              </a:rPr>
              <a:t>the interplay between galaxies and the evolution of ionized </a:t>
            </a:r>
            <a:r>
              <a:rPr lang="en-US" sz="4000" dirty="0" smtClean="0">
                <a:solidFill>
                  <a:srgbClr val="FFFFF1"/>
                </a:solidFill>
                <a:latin typeface="Trebuchet MS" charset="0"/>
                <a:ea typeface="Trebuchet MS" charset="0"/>
                <a:cs typeface="Trebuchet MS" charset="0"/>
              </a:rPr>
              <a:t>hydrogen</a:t>
            </a:r>
            <a:r>
              <a:rPr lang="en-US" sz="4000" dirty="0">
                <a:solidFill>
                  <a:srgbClr val="FFFFF1"/>
                </a:solidFill>
                <a:latin typeface="Trebuchet MS" charset="0"/>
                <a:ea typeface="Trebuchet MS" charset="0"/>
                <a:cs typeface="Trebuchet MS" charset="0"/>
              </a:rPr>
              <a:t>.</a:t>
            </a:r>
            <a:endParaRPr lang="en-US" sz="3200" baseline="30000" dirty="0" smtClean="0">
              <a:solidFill>
                <a:srgbClr val="FFFFF1"/>
              </a:solidFill>
              <a:latin typeface="Trebuchet MS" charset="0"/>
              <a:ea typeface="Trebuchet MS" charset="0"/>
              <a:cs typeface="Trebuchet MS" charset="0"/>
            </a:endParaRPr>
          </a:p>
          <a:p>
            <a:endParaRPr lang="en-US" sz="3200" baseline="30000" dirty="0" smtClean="0">
              <a:solidFill>
                <a:srgbClr val="FFFFF1"/>
              </a:solidFill>
              <a:latin typeface="Trebuchet MS" charset="0"/>
              <a:ea typeface="Trebuchet MS" charset="0"/>
              <a:cs typeface="Trebuchet MS" charset="0"/>
            </a:endParaRPr>
          </a:p>
          <a:p>
            <a:pPr marL="1028700" lvl="1" indent="-571500">
              <a:buFont typeface="Arial" charset="0"/>
              <a:buChar char="•"/>
            </a:pPr>
            <a:r>
              <a:rPr lang="en-US" sz="3200" dirty="0" smtClean="0">
                <a:solidFill>
                  <a:srgbClr val="FFFFF1"/>
                </a:solidFill>
                <a:latin typeface="Trebuchet MS" charset="0"/>
                <a:ea typeface="Trebuchet MS" charset="0"/>
                <a:cs typeface="Trebuchet MS" charset="0"/>
              </a:rPr>
              <a:t>How does the topology change?</a:t>
            </a:r>
          </a:p>
          <a:p>
            <a:pPr marL="1028700" lvl="1" indent="-571500">
              <a:buFont typeface="Arial" charset="0"/>
              <a:buChar char="•"/>
            </a:pPr>
            <a:r>
              <a:rPr lang="en-US" sz="3200" dirty="0" smtClean="0">
                <a:solidFill>
                  <a:srgbClr val="FFFFF1"/>
                </a:solidFill>
                <a:latin typeface="Trebuchet MS" charset="0"/>
                <a:ea typeface="Trebuchet MS" charset="0"/>
                <a:cs typeface="Trebuchet MS" charset="0"/>
              </a:rPr>
              <a:t>How does the duration change?</a:t>
            </a:r>
          </a:p>
          <a:p>
            <a:pPr marL="1028700" lvl="1" indent="-571500">
              <a:buFont typeface="Arial" charset="0"/>
              <a:buChar char="•"/>
            </a:pPr>
            <a:r>
              <a:rPr lang="en-US" sz="3200" dirty="0" smtClean="0">
                <a:solidFill>
                  <a:srgbClr val="FFFFF1"/>
                </a:solidFill>
                <a:latin typeface="Trebuchet MS" charset="0"/>
                <a:ea typeface="Trebuchet MS" charset="0"/>
                <a:cs typeface="Trebuchet MS" charset="0"/>
              </a:rPr>
              <a:t>Can we observationally detect the effects?</a:t>
            </a:r>
            <a:endParaRPr lang="en-US" sz="1600" dirty="0">
              <a:solidFill>
                <a:srgbClr val="FFFFF1"/>
              </a:solidFill>
              <a:latin typeface="Trebuchet MS" charset="0"/>
              <a:ea typeface="Trebuchet MS" charset="0"/>
              <a:cs typeface="Trebuchet MS" charset="0"/>
            </a:endParaRPr>
          </a:p>
        </p:txBody>
      </p:sp>
      <p:sp>
        <p:nvSpPr>
          <p:cNvPr id="8" name="Title 1"/>
          <p:cNvSpPr txBox="1">
            <a:spLocks/>
          </p:cNvSpPr>
          <p:nvPr/>
        </p:nvSpPr>
        <p:spPr>
          <a:xfrm>
            <a:off x="859465" y="-68925"/>
            <a:ext cx="10515600" cy="1325564"/>
          </a:xfrm>
          <a:prstGeom prst="rect">
            <a:avLst/>
          </a:prstGeom>
        </p:spPr>
        <p:txBody>
          <a:bodyPr vert="horz" lIns="91440" tIns="45720" rIns="91440" bIns="45720" rtlCol="0" anchor="b">
            <a:normAutofit/>
          </a:bodyPr>
          <a:lstStyle>
            <a:lvl1pPr algn="ctr" defTabSz="914361"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smtClean="0">
                <a:ln>
                  <a:solidFill>
                    <a:schemeClr val="tx1">
                      <a:alpha val="90000"/>
                    </a:schemeClr>
                  </a:solidFill>
                </a:ln>
                <a:solidFill>
                  <a:srgbClr val="FFC000"/>
                </a:solidFill>
                <a:latin typeface="Trebuchet MS" charset="0"/>
                <a:ea typeface="Trebuchet MS" charset="0"/>
                <a:cs typeface="Trebuchet MS" charset="0"/>
              </a:rPr>
              <a:t>My Aim</a:t>
            </a:r>
            <a:endParaRPr lang="en-US" sz="5400" b="1" dirty="0">
              <a:ln>
                <a:solidFill>
                  <a:schemeClr val="tx1">
                    <a:alpha val="90000"/>
                  </a:schemeClr>
                </a:solidFill>
              </a:ln>
              <a:solidFill>
                <a:srgbClr val="FFC000"/>
              </a:solidFill>
              <a:latin typeface="Trebuchet MS" charset="0"/>
              <a:ea typeface="Trebuchet MS" charset="0"/>
              <a:cs typeface="Trebuchet MS" charset="0"/>
            </a:endParaRPr>
          </a:p>
        </p:txBody>
      </p:sp>
    </p:spTree>
    <p:extLst>
      <p:ext uri="{BB962C8B-B14F-4D97-AF65-F5344CB8AC3E}">
        <p14:creationId xmlns:p14="http://schemas.microsoft.com/office/powerpoint/2010/main" val="8863235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7800" y="1768738"/>
            <a:ext cx="11861800" cy="2800767"/>
          </a:xfrm>
          <a:prstGeom prst="rect">
            <a:avLst/>
          </a:prstGeom>
          <a:noFill/>
        </p:spPr>
        <p:txBody>
          <a:bodyPr wrap="square" rtlCol="0">
            <a:spAutoFit/>
          </a:bodyPr>
          <a:lstStyle/>
          <a:p>
            <a:pPr marL="742950" indent="-742950">
              <a:buAutoNum type="arabicPeriod"/>
            </a:pPr>
            <a:r>
              <a:rPr lang="en-US" sz="4000" dirty="0" smtClean="0">
                <a:solidFill>
                  <a:srgbClr val="FFFFF1"/>
                </a:solidFill>
                <a:latin typeface="Trebuchet MS" charset="0"/>
                <a:ea typeface="Trebuchet MS" charset="0"/>
                <a:cs typeface="Trebuchet MS" charset="0"/>
              </a:rPr>
              <a:t>Evolve a galaxy population through cosmic time.</a:t>
            </a:r>
            <a:endParaRPr lang="en-US" sz="1600" dirty="0">
              <a:solidFill>
                <a:srgbClr val="FFFFF1"/>
              </a:solidFill>
              <a:latin typeface="Trebuchet MS" charset="0"/>
              <a:ea typeface="Trebuchet MS" charset="0"/>
              <a:cs typeface="Trebuchet MS" charset="0"/>
            </a:endParaRPr>
          </a:p>
          <a:p>
            <a:pPr marL="2114550" lvl="3" indent="-742950">
              <a:buFont typeface="Wingdings" charset="2"/>
              <a:buChar char="Ø"/>
            </a:pPr>
            <a:r>
              <a:rPr lang="en-US" sz="3200" dirty="0" smtClean="0">
                <a:solidFill>
                  <a:srgbClr val="FFFFF1"/>
                </a:solidFill>
                <a:latin typeface="Trebuchet MS" charset="0"/>
                <a:ea typeface="Trebuchet MS" charset="0"/>
                <a:cs typeface="Trebuchet MS" charset="0"/>
              </a:rPr>
              <a:t>Need to track their properties for </a:t>
            </a:r>
            <a:r>
              <a:rPr lang="en-US" sz="3200" dirty="0" err="1" smtClean="0">
                <a:solidFill>
                  <a:srgbClr val="FFFFF1"/>
                </a:solidFill>
                <a:latin typeface="Trebuchet MS" charset="0"/>
                <a:ea typeface="Trebuchet MS" charset="0"/>
                <a:cs typeface="Trebuchet MS" charset="0"/>
              </a:rPr>
              <a:t>f</a:t>
            </a:r>
            <a:r>
              <a:rPr lang="en-US" sz="3200" baseline="-25000" dirty="0" err="1" smtClean="0">
                <a:solidFill>
                  <a:srgbClr val="FFFFF1"/>
                </a:solidFill>
                <a:latin typeface="Trebuchet MS" charset="0"/>
                <a:ea typeface="Trebuchet MS" charset="0"/>
                <a:cs typeface="Trebuchet MS" charset="0"/>
              </a:rPr>
              <a:t>esc</a:t>
            </a:r>
            <a:r>
              <a:rPr lang="en-US" sz="3200" dirty="0" smtClean="0">
                <a:solidFill>
                  <a:srgbClr val="FFFFF1"/>
                </a:solidFill>
                <a:latin typeface="Trebuchet MS" charset="0"/>
                <a:ea typeface="Trebuchet MS" charset="0"/>
                <a:cs typeface="Trebuchet MS" charset="0"/>
              </a:rPr>
              <a:t>.</a:t>
            </a:r>
          </a:p>
          <a:p>
            <a:pPr marL="2114550" lvl="3" indent="-742950">
              <a:buFont typeface="Wingdings" charset="2"/>
              <a:buChar char="Ø"/>
            </a:pPr>
            <a:r>
              <a:rPr lang="en-US" sz="3200" dirty="0" smtClean="0">
                <a:solidFill>
                  <a:srgbClr val="FFFFF1"/>
                </a:solidFill>
                <a:latin typeface="Trebuchet MS" charset="0"/>
                <a:ea typeface="Trebuchet MS" charset="0"/>
                <a:cs typeface="Trebuchet MS" charset="0"/>
              </a:rPr>
              <a:t>Needs to be quick so we can test the effects of supernova/AGN/</a:t>
            </a:r>
            <a:r>
              <a:rPr lang="en-US" sz="3200" dirty="0" err="1" smtClean="0">
                <a:solidFill>
                  <a:srgbClr val="FFFFF1"/>
                </a:solidFill>
                <a:latin typeface="Trebuchet MS" charset="0"/>
                <a:ea typeface="Trebuchet MS" charset="0"/>
                <a:cs typeface="Trebuchet MS" charset="0"/>
              </a:rPr>
              <a:t>etc</a:t>
            </a:r>
            <a:r>
              <a:rPr lang="en-US" sz="3200" dirty="0" smtClean="0">
                <a:solidFill>
                  <a:srgbClr val="FFFFF1"/>
                </a:solidFill>
                <a:latin typeface="Trebuchet MS" charset="0"/>
                <a:ea typeface="Trebuchet MS" charset="0"/>
                <a:cs typeface="Trebuchet MS" charset="0"/>
              </a:rPr>
              <a:t> feedback.</a:t>
            </a:r>
          </a:p>
        </p:txBody>
      </p:sp>
      <p:sp>
        <p:nvSpPr>
          <p:cNvPr id="8" name="TextBox 7"/>
          <p:cNvSpPr txBox="1"/>
          <p:nvPr/>
        </p:nvSpPr>
        <p:spPr>
          <a:xfrm>
            <a:off x="177800" y="4998855"/>
            <a:ext cx="11861800" cy="1692771"/>
          </a:xfrm>
          <a:prstGeom prst="rect">
            <a:avLst/>
          </a:prstGeom>
          <a:noFill/>
        </p:spPr>
        <p:txBody>
          <a:bodyPr wrap="square" rtlCol="0">
            <a:spAutoFit/>
          </a:bodyPr>
          <a:lstStyle/>
          <a:p>
            <a:pPr marL="742950" indent="-742950">
              <a:buFont typeface="+mj-lt"/>
              <a:buAutoNum type="arabicPeriod" startAt="2"/>
            </a:pPr>
            <a:r>
              <a:rPr lang="en-US" sz="4000" dirty="0" smtClean="0">
                <a:solidFill>
                  <a:srgbClr val="FFFFF1"/>
                </a:solidFill>
                <a:latin typeface="Trebuchet MS" charset="0"/>
                <a:ea typeface="Trebuchet MS" charset="0"/>
                <a:cs typeface="Trebuchet MS" charset="0"/>
              </a:rPr>
              <a:t>Simulate the evolution of neutral hydrogen.</a:t>
            </a:r>
          </a:p>
          <a:p>
            <a:pPr marL="2114550" lvl="3" indent="-742950">
              <a:buFont typeface="Wingdings" charset="2"/>
              <a:buChar char="Ø"/>
            </a:pPr>
            <a:r>
              <a:rPr lang="en-US" sz="3200" dirty="0" smtClean="0">
                <a:solidFill>
                  <a:srgbClr val="FFFFF1"/>
                </a:solidFill>
                <a:latin typeface="Trebuchet MS" charset="0"/>
                <a:ea typeface="Trebuchet MS" charset="0"/>
                <a:cs typeface="Trebuchet MS" charset="0"/>
              </a:rPr>
              <a:t>Needs to be quick so we can test different </a:t>
            </a:r>
            <a:r>
              <a:rPr lang="en-US" sz="3200" dirty="0" err="1" smtClean="0">
                <a:solidFill>
                  <a:srgbClr val="FFFFF1"/>
                </a:solidFill>
                <a:latin typeface="Trebuchet MS" charset="0"/>
                <a:ea typeface="Trebuchet MS" charset="0"/>
                <a:cs typeface="Trebuchet MS" charset="0"/>
              </a:rPr>
              <a:t>f</a:t>
            </a:r>
            <a:r>
              <a:rPr lang="en-US" sz="3200" baseline="-25000" dirty="0" err="1" smtClean="0">
                <a:solidFill>
                  <a:srgbClr val="FFFFF1"/>
                </a:solidFill>
                <a:latin typeface="Trebuchet MS" charset="0"/>
                <a:ea typeface="Trebuchet MS" charset="0"/>
                <a:cs typeface="Trebuchet MS" charset="0"/>
              </a:rPr>
              <a:t>esc</a:t>
            </a:r>
            <a:r>
              <a:rPr lang="en-US" sz="3200" dirty="0" smtClean="0">
                <a:solidFill>
                  <a:srgbClr val="FFFFF1"/>
                </a:solidFill>
                <a:latin typeface="Trebuchet MS" charset="0"/>
                <a:ea typeface="Trebuchet MS" charset="0"/>
                <a:cs typeface="Trebuchet MS" charset="0"/>
              </a:rPr>
              <a:t> choices.</a:t>
            </a:r>
          </a:p>
        </p:txBody>
      </p:sp>
      <p:sp>
        <p:nvSpPr>
          <p:cNvPr id="6" name="Title 1"/>
          <p:cNvSpPr txBox="1">
            <a:spLocks/>
          </p:cNvSpPr>
          <p:nvPr/>
        </p:nvSpPr>
        <p:spPr>
          <a:xfrm>
            <a:off x="859465" y="-68925"/>
            <a:ext cx="10515600" cy="1325564"/>
          </a:xfrm>
          <a:prstGeom prst="rect">
            <a:avLst/>
          </a:prstGeom>
        </p:spPr>
        <p:txBody>
          <a:bodyPr vert="horz" lIns="91440" tIns="45720" rIns="91440" bIns="45720" rtlCol="0" anchor="b">
            <a:normAutofit/>
          </a:bodyPr>
          <a:lstStyle>
            <a:lvl1pPr algn="ctr" defTabSz="914361"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smtClean="0">
                <a:ln>
                  <a:solidFill>
                    <a:schemeClr val="tx1">
                      <a:alpha val="90000"/>
                    </a:schemeClr>
                  </a:solidFill>
                </a:ln>
                <a:solidFill>
                  <a:srgbClr val="FFC000"/>
                </a:solidFill>
                <a:latin typeface="Trebuchet MS" charset="0"/>
                <a:ea typeface="Trebuchet MS" charset="0"/>
                <a:cs typeface="Trebuchet MS" charset="0"/>
              </a:rPr>
              <a:t>Takes Two To Tango</a:t>
            </a:r>
          </a:p>
        </p:txBody>
      </p:sp>
    </p:spTree>
    <p:extLst>
      <p:ext uri="{BB962C8B-B14F-4D97-AF65-F5344CB8AC3E}">
        <p14:creationId xmlns:p14="http://schemas.microsoft.com/office/powerpoint/2010/main" val="44816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flipV="1">
            <a:off x="1676400" y="2426162"/>
            <a:ext cx="2619375" cy="980525"/>
          </a:xfrm>
          <a:prstGeom prst="straightConnector1">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235200" y="5067300"/>
            <a:ext cx="9525" cy="1137456"/>
          </a:xfrm>
          <a:prstGeom prst="straightConnector1">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3093" y="5636028"/>
            <a:ext cx="2873376" cy="430887"/>
          </a:xfrm>
          <a:prstGeom prst="rect">
            <a:avLst/>
          </a:prstGeom>
          <a:noFill/>
        </p:spPr>
        <p:txBody>
          <a:bodyPr wrap="square" rtlCol="0">
            <a:spAutoFit/>
          </a:bodyPr>
          <a:lstStyle/>
          <a:p>
            <a:r>
              <a:rPr lang="en-US" sz="2200" dirty="0" err="1" smtClean="0">
                <a:solidFill>
                  <a:srgbClr val="FFFFF1"/>
                </a:solidFill>
                <a:latin typeface="Trebuchet MS" charset="0"/>
                <a:ea typeface="Trebuchet MS" charset="0"/>
                <a:cs typeface="Trebuchet MS" charset="0"/>
              </a:rPr>
              <a:t>Infalling</a:t>
            </a:r>
            <a:r>
              <a:rPr lang="en-US" sz="2200" dirty="0" smtClean="0">
                <a:solidFill>
                  <a:srgbClr val="FFFFF1"/>
                </a:solidFill>
                <a:latin typeface="Trebuchet MS" charset="0"/>
                <a:ea typeface="Trebuchet MS" charset="0"/>
                <a:cs typeface="Trebuchet MS" charset="0"/>
              </a:rPr>
              <a:t> </a:t>
            </a:r>
            <a:r>
              <a:rPr lang="en-US" sz="2200" dirty="0" smtClean="0">
                <a:solidFill>
                  <a:srgbClr val="FFFFF1"/>
                </a:solidFill>
                <a:latin typeface="Trebuchet MS" charset="0"/>
                <a:ea typeface="Trebuchet MS" charset="0"/>
                <a:cs typeface="Trebuchet MS" charset="0"/>
              </a:rPr>
              <a:t>Gas</a:t>
            </a:r>
            <a:endParaRPr lang="en-US" sz="2200" dirty="0" smtClean="0">
              <a:solidFill>
                <a:srgbClr val="FFFFF1"/>
              </a:solidFill>
              <a:latin typeface="Trebuchet MS" charset="0"/>
              <a:ea typeface="Trebuchet MS" charset="0"/>
              <a:cs typeface="Trebuchet MS" charset="0"/>
            </a:endParaRPr>
          </a:p>
        </p:txBody>
      </p:sp>
      <p:sp>
        <p:nvSpPr>
          <p:cNvPr id="19" name="TextBox 18"/>
          <p:cNvSpPr txBox="1"/>
          <p:nvPr/>
        </p:nvSpPr>
        <p:spPr>
          <a:xfrm>
            <a:off x="1422400" y="2579586"/>
            <a:ext cx="2133600" cy="430887"/>
          </a:xfrm>
          <a:prstGeom prst="rect">
            <a:avLst/>
          </a:prstGeom>
          <a:noFill/>
        </p:spPr>
        <p:txBody>
          <a:bodyPr wrap="square" rtlCol="0">
            <a:spAutoFit/>
          </a:bodyPr>
          <a:lstStyle/>
          <a:p>
            <a:r>
              <a:rPr lang="en-US" sz="2200" dirty="0" smtClean="0">
                <a:solidFill>
                  <a:srgbClr val="FFFFF1"/>
                </a:solidFill>
                <a:latin typeface="Trebuchet MS" charset="0"/>
                <a:ea typeface="Trebuchet MS" charset="0"/>
                <a:cs typeface="Trebuchet MS" charset="0"/>
              </a:rPr>
              <a:t>Cooling</a:t>
            </a:r>
            <a:endParaRPr lang="en-US" sz="2200" dirty="0">
              <a:solidFill>
                <a:srgbClr val="FFFFF1"/>
              </a:solidFill>
              <a:latin typeface="Trebuchet MS" charset="0"/>
              <a:ea typeface="Trebuchet MS" charset="0"/>
              <a:cs typeface="Trebuchet MS" charset="0"/>
            </a:endParaRPr>
          </a:p>
        </p:txBody>
      </p:sp>
      <p:sp>
        <p:nvSpPr>
          <p:cNvPr id="21" name="TextBox 20"/>
          <p:cNvSpPr txBox="1"/>
          <p:nvPr/>
        </p:nvSpPr>
        <p:spPr>
          <a:xfrm>
            <a:off x="5029200" y="3569187"/>
            <a:ext cx="2133600" cy="430887"/>
          </a:xfrm>
          <a:prstGeom prst="rect">
            <a:avLst/>
          </a:prstGeom>
          <a:noFill/>
        </p:spPr>
        <p:txBody>
          <a:bodyPr wrap="square" rtlCol="0">
            <a:spAutoFit/>
          </a:bodyPr>
          <a:lstStyle/>
          <a:p>
            <a:r>
              <a:rPr lang="en-US" sz="2200" dirty="0" smtClean="0">
                <a:solidFill>
                  <a:srgbClr val="FFFFF1"/>
                </a:solidFill>
                <a:latin typeface="Trebuchet MS" charset="0"/>
                <a:ea typeface="Trebuchet MS" charset="0"/>
                <a:cs typeface="Trebuchet MS" charset="0"/>
              </a:rPr>
              <a:t>Incorporation</a:t>
            </a:r>
            <a:endParaRPr lang="en-US" sz="2200" dirty="0">
              <a:solidFill>
                <a:srgbClr val="FFFFF1"/>
              </a:solidFill>
              <a:latin typeface="Trebuchet MS" charset="0"/>
              <a:ea typeface="Trebuchet MS" charset="0"/>
              <a:cs typeface="Trebuchet MS" charset="0"/>
            </a:endParaRPr>
          </a:p>
        </p:txBody>
      </p:sp>
      <p:cxnSp>
        <p:nvCxnSpPr>
          <p:cNvPr id="22" name="Straight Arrow Connector 21"/>
          <p:cNvCxnSpPr/>
          <p:nvPr/>
        </p:nvCxnSpPr>
        <p:spPr>
          <a:xfrm flipH="1">
            <a:off x="4635500" y="4038600"/>
            <a:ext cx="2908300" cy="0"/>
          </a:xfrm>
          <a:prstGeom prst="straightConnector1">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747000" y="2212420"/>
            <a:ext cx="4203700" cy="9604"/>
          </a:xfrm>
          <a:prstGeom prst="straightConnector1">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121150" y="3011955"/>
            <a:ext cx="3283585" cy="430887"/>
          </a:xfrm>
          <a:prstGeom prst="rect">
            <a:avLst/>
          </a:prstGeom>
          <a:noFill/>
        </p:spPr>
        <p:txBody>
          <a:bodyPr wrap="square" rtlCol="0">
            <a:spAutoFit/>
          </a:bodyPr>
          <a:lstStyle/>
          <a:p>
            <a:r>
              <a:rPr lang="en-US" sz="2200" dirty="0" smtClean="0">
                <a:solidFill>
                  <a:srgbClr val="FFFFF1"/>
                </a:solidFill>
                <a:latin typeface="Bangla Sangam MN" charset="0"/>
                <a:ea typeface="Bangla Sangam MN" charset="0"/>
                <a:cs typeface="Bangla Sangam MN" charset="0"/>
              </a:rPr>
              <a:t>Supernovae Heating</a:t>
            </a:r>
            <a:endParaRPr lang="en-US" sz="2200" dirty="0">
              <a:solidFill>
                <a:srgbClr val="FFFFF1"/>
              </a:solidFill>
              <a:latin typeface="Bangla Sangam MN" charset="0"/>
              <a:ea typeface="Bangla Sangam MN" charset="0"/>
              <a:cs typeface="Bangla Sangam MN" charset="0"/>
            </a:endParaRPr>
          </a:p>
        </p:txBody>
      </p:sp>
      <p:cxnSp>
        <p:nvCxnSpPr>
          <p:cNvPr id="29" name="Straight Arrow Connector 28"/>
          <p:cNvCxnSpPr/>
          <p:nvPr/>
        </p:nvCxnSpPr>
        <p:spPr>
          <a:xfrm flipH="1">
            <a:off x="3771901" y="2579586"/>
            <a:ext cx="634999" cy="801701"/>
          </a:xfrm>
          <a:prstGeom prst="straightConnector1">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782049" y="2268143"/>
            <a:ext cx="2593015" cy="430887"/>
          </a:xfrm>
          <a:prstGeom prst="rect">
            <a:avLst/>
          </a:prstGeom>
          <a:noFill/>
        </p:spPr>
        <p:txBody>
          <a:bodyPr wrap="square" rtlCol="0">
            <a:spAutoFit/>
          </a:bodyPr>
          <a:lstStyle/>
          <a:p>
            <a:r>
              <a:rPr lang="en-US" sz="2200" dirty="0" smtClean="0">
                <a:solidFill>
                  <a:srgbClr val="FFFFF1"/>
                </a:solidFill>
                <a:latin typeface="Bangla Sangam MN" charset="0"/>
                <a:ea typeface="Bangla Sangam MN" charset="0"/>
                <a:cs typeface="Bangla Sangam MN" charset="0"/>
              </a:rPr>
              <a:t>Star Formation</a:t>
            </a:r>
            <a:endParaRPr lang="en-US" sz="2200" dirty="0">
              <a:solidFill>
                <a:srgbClr val="FFFFF1"/>
              </a:solidFill>
              <a:latin typeface="Bangla Sangam MN" charset="0"/>
              <a:ea typeface="Bangla Sangam MN" charset="0"/>
              <a:cs typeface="Bangla Sangam MN" charset="0"/>
            </a:endParaRPr>
          </a:p>
        </p:txBody>
      </p:sp>
      <p:cxnSp>
        <p:nvCxnSpPr>
          <p:cNvPr id="35" name="Straight Arrow Connector 34"/>
          <p:cNvCxnSpPr/>
          <p:nvPr/>
        </p:nvCxnSpPr>
        <p:spPr>
          <a:xfrm>
            <a:off x="4648200" y="4428422"/>
            <a:ext cx="2907792" cy="0"/>
          </a:xfrm>
          <a:prstGeom prst="straightConnector1">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029200" y="4595862"/>
            <a:ext cx="2133600" cy="769441"/>
          </a:xfrm>
          <a:prstGeom prst="rect">
            <a:avLst/>
          </a:prstGeom>
          <a:noFill/>
        </p:spPr>
        <p:txBody>
          <a:bodyPr wrap="square" rtlCol="0">
            <a:spAutoFit/>
          </a:bodyPr>
          <a:lstStyle/>
          <a:p>
            <a:r>
              <a:rPr lang="en-US" sz="2200" dirty="0" smtClean="0">
                <a:solidFill>
                  <a:srgbClr val="FFFFF1"/>
                </a:solidFill>
                <a:latin typeface="Trebuchet MS" charset="0"/>
                <a:ea typeface="Trebuchet MS" charset="0"/>
                <a:cs typeface="Trebuchet MS" charset="0"/>
              </a:rPr>
              <a:t>Supernovae Ejection</a:t>
            </a:r>
            <a:endParaRPr lang="en-US" sz="2200" dirty="0">
              <a:solidFill>
                <a:srgbClr val="FFFFF1"/>
              </a:solidFill>
              <a:latin typeface="Trebuchet MS" charset="0"/>
              <a:ea typeface="Trebuchet MS" charset="0"/>
              <a:cs typeface="Trebuchet MS" charset="0"/>
            </a:endParaRPr>
          </a:p>
        </p:txBody>
      </p:sp>
      <p:sp>
        <p:nvSpPr>
          <p:cNvPr id="44" name="TextBox 43"/>
          <p:cNvSpPr txBox="1"/>
          <p:nvPr/>
        </p:nvSpPr>
        <p:spPr>
          <a:xfrm>
            <a:off x="7915275" y="5396421"/>
            <a:ext cx="3771900" cy="1107996"/>
          </a:xfrm>
          <a:prstGeom prst="rect">
            <a:avLst/>
          </a:prstGeom>
          <a:noFill/>
        </p:spPr>
        <p:txBody>
          <a:bodyPr wrap="square" rtlCol="0">
            <a:spAutoFit/>
          </a:bodyPr>
          <a:lstStyle/>
          <a:p>
            <a:r>
              <a:rPr lang="en-US" sz="2200" dirty="0" smtClean="0">
                <a:solidFill>
                  <a:srgbClr val="FFFFF1"/>
                </a:solidFill>
                <a:latin typeface="Trebuchet MS" charset="0"/>
                <a:ea typeface="Trebuchet MS" charset="0"/>
                <a:cs typeface="Trebuchet MS" charset="0"/>
              </a:rPr>
              <a:t>+ Black Hole Growth</a:t>
            </a:r>
          </a:p>
          <a:p>
            <a:r>
              <a:rPr lang="en-US" sz="2200" dirty="0" smtClean="0">
                <a:solidFill>
                  <a:srgbClr val="FFFFF1"/>
                </a:solidFill>
                <a:latin typeface="Trebuchet MS" charset="0"/>
                <a:ea typeface="Trebuchet MS" charset="0"/>
                <a:cs typeface="Trebuchet MS" charset="0"/>
              </a:rPr>
              <a:t>+ Merger/Disruption Events</a:t>
            </a:r>
          </a:p>
          <a:p>
            <a:r>
              <a:rPr lang="en-US" sz="2200" dirty="0" smtClean="0">
                <a:solidFill>
                  <a:srgbClr val="FFFFF1"/>
                </a:solidFill>
                <a:latin typeface="Trebuchet MS" charset="0"/>
                <a:ea typeface="Trebuchet MS" charset="0"/>
                <a:cs typeface="Trebuchet MS" charset="0"/>
              </a:rPr>
              <a:t>+ Bulge Growth</a:t>
            </a:r>
          </a:p>
        </p:txBody>
      </p:sp>
      <p:sp>
        <p:nvSpPr>
          <p:cNvPr id="20" name="Title 1"/>
          <p:cNvSpPr txBox="1">
            <a:spLocks/>
          </p:cNvSpPr>
          <p:nvPr/>
        </p:nvSpPr>
        <p:spPr>
          <a:xfrm>
            <a:off x="859465" y="-68925"/>
            <a:ext cx="10515600" cy="1325564"/>
          </a:xfrm>
          <a:prstGeom prst="rect">
            <a:avLst/>
          </a:prstGeom>
        </p:spPr>
        <p:txBody>
          <a:bodyPr vert="horz" lIns="91440" tIns="45720" rIns="91440" bIns="45720" rtlCol="0" anchor="b">
            <a:normAutofit/>
          </a:bodyPr>
          <a:lstStyle>
            <a:lvl1pPr algn="ctr" defTabSz="914361"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smtClean="0">
                <a:ln>
                  <a:solidFill>
                    <a:schemeClr val="tx1">
                      <a:alpha val="90000"/>
                    </a:schemeClr>
                  </a:solidFill>
                </a:ln>
                <a:solidFill>
                  <a:srgbClr val="FFC000"/>
                </a:solidFill>
                <a:latin typeface="Trebuchet MS" charset="0"/>
                <a:ea typeface="Trebuchet MS" charset="0"/>
                <a:cs typeface="Trebuchet MS" charset="0"/>
              </a:rPr>
              <a:t>Semi-Analytic Models</a:t>
            </a:r>
          </a:p>
        </p:txBody>
      </p:sp>
      <p:sp>
        <p:nvSpPr>
          <p:cNvPr id="23" name="Rectangle 22"/>
          <p:cNvSpPr/>
          <p:nvPr/>
        </p:nvSpPr>
        <p:spPr>
          <a:xfrm>
            <a:off x="1281028" y="3442842"/>
            <a:ext cx="3258808" cy="1518272"/>
          </a:xfrm>
          <a:prstGeom prst="rect">
            <a:avLst/>
          </a:prstGeom>
          <a:solidFill>
            <a:srgbClr val="808080"/>
          </a:solidFill>
          <a:ln>
            <a:noFill/>
          </a:ln>
          <a:effectLst>
            <a:glow rad="127000">
              <a:srgbClr val="A11301">
                <a:alpha val="6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966288" y="3846560"/>
            <a:ext cx="3888288" cy="646331"/>
          </a:xfrm>
          <a:prstGeom prst="rect">
            <a:avLst/>
          </a:prstGeom>
          <a:noFill/>
        </p:spPr>
        <p:txBody>
          <a:bodyPr wrap="square" rtlCol="0">
            <a:spAutoFit/>
          </a:bodyPr>
          <a:lstStyle/>
          <a:p>
            <a:pPr algn="ctr"/>
            <a:r>
              <a:rPr lang="en-US" sz="3600" dirty="0" smtClean="0">
                <a:solidFill>
                  <a:srgbClr val="FFFFF1"/>
                </a:solidFill>
                <a:latin typeface="Trebuchet MS" charset="0"/>
                <a:ea typeface="Trebuchet MS" charset="0"/>
                <a:cs typeface="Trebuchet MS" charset="0"/>
              </a:rPr>
              <a:t>Hot Gas</a:t>
            </a:r>
          </a:p>
        </p:txBody>
      </p:sp>
      <p:sp>
        <p:nvSpPr>
          <p:cNvPr id="25" name="Rectangle 24"/>
          <p:cNvSpPr/>
          <p:nvPr/>
        </p:nvSpPr>
        <p:spPr>
          <a:xfrm>
            <a:off x="4406900" y="1382984"/>
            <a:ext cx="3258808" cy="1518272"/>
          </a:xfrm>
          <a:prstGeom prst="rect">
            <a:avLst/>
          </a:prstGeom>
          <a:solidFill>
            <a:srgbClr val="808080"/>
          </a:solidFill>
          <a:ln>
            <a:noFill/>
          </a:ln>
          <a:effectLst>
            <a:glow rad="127000">
              <a:srgbClr val="A11301">
                <a:alpha val="6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089400" y="1741305"/>
            <a:ext cx="3888288" cy="646331"/>
          </a:xfrm>
          <a:prstGeom prst="rect">
            <a:avLst/>
          </a:prstGeom>
          <a:noFill/>
        </p:spPr>
        <p:txBody>
          <a:bodyPr wrap="square" rtlCol="0">
            <a:spAutoFit/>
          </a:bodyPr>
          <a:lstStyle/>
          <a:p>
            <a:pPr algn="ctr"/>
            <a:r>
              <a:rPr lang="en-US" sz="3600" dirty="0" smtClean="0">
                <a:solidFill>
                  <a:srgbClr val="FFFFF1"/>
                </a:solidFill>
                <a:latin typeface="Trebuchet MS" charset="0"/>
                <a:ea typeface="Trebuchet MS" charset="0"/>
                <a:cs typeface="Trebuchet MS" charset="0"/>
              </a:rPr>
              <a:t>Cold Gas</a:t>
            </a:r>
          </a:p>
        </p:txBody>
      </p:sp>
      <p:sp>
        <p:nvSpPr>
          <p:cNvPr id="30" name="Rectangle 29"/>
          <p:cNvSpPr/>
          <p:nvPr/>
        </p:nvSpPr>
        <p:spPr>
          <a:xfrm>
            <a:off x="7579359" y="3381287"/>
            <a:ext cx="3258808" cy="1518272"/>
          </a:xfrm>
          <a:prstGeom prst="rect">
            <a:avLst/>
          </a:prstGeom>
          <a:solidFill>
            <a:srgbClr val="808080"/>
          </a:solidFill>
          <a:ln>
            <a:noFill/>
          </a:ln>
          <a:effectLst>
            <a:glow rad="127000">
              <a:srgbClr val="A11301">
                <a:alpha val="6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7264619" y="3720878"/>
            <a:ext cx="3888288" cy="646331"/>
          </a:xfrm>
          <a:prstGeom prst="rect">
            <a:avLst/>
          </a:prstGeom>
          <a:noFill/>
        </p:spPr>
        <p:txBody>
          <a:bodyPr wrap="square" rtlCol="0">
            <a:spAutoFit/>
          </a:bodyPr>
          <a:lstStyle/>
          <a:p>
            <a:pPr algn="ctr"/>
            <a:r>
              <a:rPr lang="en-US" sz="3600" dirty="0" smtClean="0">
                <a:solidFill>
                  <a:srgbClr val="FFFFF1"/>
                </a:solidFill>
                <a:latin typeface="Trebuchet MS" charset="0"/>
                <a:ea typeface="Trebuchet MS" charset="0"/>
                <a:cs typeface="Trebuchet MS" charset="0"/>
              </a:rPr>
              <a:t>Ejected Gas</a:t>
            </a:r>
          </a:p>
        </p:txBody>
      </p:sp>
    </p:spTree>
    <p:extLst>
      <p:ext uri="{BB962C8B-B14F-4D97-AF65-F5344CB8AC3E}">
        <p14:creationId xmlns:p14="http://schemas.microsoft.com/office/powerpoint/2010/main" val="14260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1" grpId="0"/>
      <p:bldP spid="28" grpId="0"/>
      <p:bldP spid="34" grpId="0"/>
      <p:bldP spid="40" grpId="0"/>
      <p:bldP spid="44" grpId="0"/>
      <p:bldP spid="23" grpId="0" animBg="1"/>
      <p:bldP spid="24" grpId="0"/>
      <p:bldP spid="25" grpId="0" animBg="1"/>
      <p:bldP spid="27" grpId="0"/>
      <p:bldP spid="30" grpId="0" animBg="1"/>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flipH="1">
            <a:off x="962526" y="2529867"/>
            <a:ext cx="4844721" cy="1865670"/>
          </a:xfrm>
          <a:prstGeom prst="line">
            <a:avLst/>
          </a:prstGeom>
          <a:ln w="476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0" y="3675482"/>
            <a:ext cx="12192000" cy="3012405"/>
          </a:xfrm>
          <a:prstGeom prst="ellipse">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5935576" y="2529867"/>
            <a:ext cx="5419189" cy="1897754"/>
          </a:xfrm>
          <a:prstGeom prst="line">
            <a:avLst/>
          </a:prstGeom>
          <a:ln w="476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084763" y="1850766"/>
            <a:ext cx="3013577" cy="911898"/>
          </a:xfrm>
          <a:prstGeom prst="rect">
            <a:avLst/>
          </a:prstGeom>
          <a:solidFill>
            <a:srgbClr val="808080"/>
          </a:solidFill>
          <a:ln>
            <a:noFill/>
          </a:ln>
          <a:effectLst>
            <a:glow rad="127000">
              <a:srgbClr val="A11301">
                <a:alpha val="6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224421" y="2045105"/>
            <a:ext cx="2734259" cy="523220"/>
          </a:xfrm>
          <a:prstGeom prst="rect">
            <a:avLst/>
          </a:prstGeom>
          <a:noFill/>
        </p:spPr>
        <p:txBody>
          <a:bodyPr wrap="square" rtlCol="0">
            <a:spAutoFit/>
          </a:bodyPr>
          <a:lstStyle/>
          <a:p>
            <a:pPr algn="ctr"/>
            <a:r>
              <a:rPr lang="en-US" sz="2800" dirty="0" smtClean="0">
                <a:solidFill>
                  <a:srgbClr val="FFFFF1"/>
                </a:solidFill>
                <a:latin typeface="Trebuchet MS" charset="0"/>
                <a:ea typeface="Trebuchet MS" charset="0"/>
                <a:cs typeface="Trebuchet MS" charset="0"/>
              </a:rPr>
              <a:t>Snapshot 30</a:t>
            </a:r>
          </a:p>
        </p:txBody>
      </p:sp>
      <p:sp>
        <p:nvSpPr>
          <p:cNvPr id="11" name="Rectangle 10"/>
          <p:cNvSpPr/>
          <p:nvPr/>
        </p:nvSpPr>
        <p:spPr>
          <a:xfrm>
            <a:off x="6553982" y="1850766"/>
            <a:ext cx="3013577" cy="911898"/>
          </a:xfrm>
          <a:prstGeom prst="rect">
            <a:avLst/>
          </a:prstGeom>
          <a:solidFill>
            <a:srgbClr val="808080"/>
          </a:solidFill>
          <a:ln>
            <a:noFill/>
          </a:ln>
          <a:effectLst>
            <a:glow rad="127000">
              <a:srgbClr val="A11301">
                <a:alpha val="6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693640" y="2045105"/>
            <a:ext cx="2734259" cy="523220"/>
          </a:xfrm>
          <a:prstGeom prst="rect">
            <a:avLst/>
          </a:prstGeom>
          <a:noFill/>
        </p:spPr>
        <p:txBody>
          <a:bodyPr wrap="square" rtlCol="0">
            <a:spAutoFit/>
          </a:bodyPr>
          <a:lstStyle/>
          <a:p>
            <a:pPr algn="ctr"/>
            <a:r>
              <a:rPr lang="en-US" sz="2800" dirty="0" smtClean="0">
                <a:solidFill>
                  <a:srgbClr val="FFFFF1"/>
                </a:solidFill>
                <a:latin typeface="Trebuchet MS" charset="0"/>
                <a:ea typeface="Trebuchet MS" charset="0"/>
                <a:cs typeface="Trebuchet MS" charset="0"/>
              </a:rPr>
              <a:t>Snapshot 31</a:t>
            </a:r>
          </a:p>
        </p:txBody>
      </p:sp>
      <p:cxnSp>
        <p:nvCxnSpPr>
          <p:cNvPr id="15" name="Straight Arrow Connector 14"/>
          <p:cNvCxnSpPr>
            <a:stCxn id="9" idx="3"/>
            <a:endCxn id="11" idx="1"/>
          </p:cNvCxnSpPr>
          <p:nvPr/>
        </p:nvCxnSpPr>
        <p:spPr>
          <a:xfrm>
            <a:off x="5098340" y="2306715"/>
            <a:ext cx="1455642" cy="0"/>
          </a:xfrm>
          <a:prstGeom prst="straightConnector1">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Title 1"/>
          <p:cNvSpPr txBox="1">
            <a:spLocks/>
          </p:cNvSpPr>
          <p:nvPr/>
        </p:nvSpPr>
        <p:spPr>
          <a:xfrm>
            <a:off x="859465" y="-68925"/>
            <a:ext cx="10515600" cy="1325564"/>
          </a:xfrm>
          <a:prstGeom prst="rect">
            <a:avLst/>
          </a:prstGeom>
        </p:spPr>
        <p:txBody>
          <a:bodyPr vert="horz" lIns="91440" tIns="45720" rIns="91440" bIns="45720" rtlCol="0" anchor="b">
            <a:normAutofit/>
          </a:bodyPr>
          <a:lstStyle>
            <a:lvl1pPr algn="ctr" defTabSz="914361"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smtClean="0">
                <a:ln>
                  <a:solidFill>
                    <a:schemeClr val="tx1">
                      <a:alpha val="90000"/>
                    </a:schemeClr>
                  </a:solidFill>
                </a:ln>
                <a:solidFill>
                  <a:srgbClr val="FFC000"/>
                </a:solidFill>
                <a:latin typeface="Trebuchet MS" charset="0"/>
                <a:ea typeface="Trebuchet MS" charset="0"/>
                <a:cs typeface="Trebuchet MS" charset="0"/>
              </a:rPr>
              <a:t>Supernova Feedback</a:t>
            </a:r>
          </a:p>
        </p:txBody>
      </p:sp>
    </p:spTree>
    <p:extLst>
      <p:ext uri="{BB962C8B-B14F-4D97-AF65-F5344CB8AC3E}">
        <p14:creationId xmlns:p14="http://schemas.microsoft.com/office/powerpoint/2010/main" val="156370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a:off x="0" y="0"/>
            <a:ext cx="12192000" cy="6994358"/>
          </a:xfrm>
          <a:prstGeom prst="ellipse">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09" y="0"/>
            <a:ext cx="10058400" cy="6582561"/>
          </a:xfrm>
          <a:prstGeom prst="rect">
            <a:avLst/>
          </a:prstGeom>
        </p:spPr>
      </p:pic>
      <p:sp>
        <p:nvSpPr>
          <p:cNvPr id="11" name="TextBox 10"/>
          <p:cNvSpPr txBox="1"/>
          <p:nvPr/>
        </p:nvSpPr>
        <p:spPr>
          <a:xfrm>
            <a:off x="10259567" y="6189801"/>
            <a:ext cx="2595606" cy="646331"/>
          </a:xfrm>
          <a:prstGeom prst="rect">
            <a:avLst/>
          </a:prstGeom>
          <a:noFill/>
        </p:spPr>
        <p:txBody>
          <a:bodyPr wrap="square" rtlCol="0">
            <a:spAutoFit/>
          </a:bodyPr>
          <a:lstStyle/>
          <a:p>
            <a:r>
              <a:rPr lang="en-US" dirty="0" smtClean="0">
                <a:solidFill>
                  <a:schemeClr val="bg1"/>
                </a:solidFill>
                <a:latin typeface="Trebuchet MS" charset="0"/>
                <a:ea typeface="Trebuchet MS" charset="0"/>
                <a:cs typeface="Trebuchet MS" charset="0"/>
              </a:rPr>
              <a:t>Based on </a:t>
            </a:r>
            <a:r>
              <a:rPr lang="en-US" dirty="0" err="1" smtClean="0">
                <a:solidFill>
                  <a:schemeClr val="bg1"/>
                </a:solidFill>
                <a:latin typeface="Trebuchet MS" charset="0"/>
                <a:ea typeface="Trebuchet MS" charset="0"/>
                <a:cs typeface="Trebuchet MS" charset="0"/>
              </a:rPr>
              <a:t>Mutch</a:t>
            </a:r>
            <a:r>
              <a:rPr lang="en-US" dirty="0" smtClean="0">
                <a:solidFill>
                  <a:schemeClr val="bg1"/>
                </a:solidFill>
                <a:latin typeface="Trebuchet MS" charset="0"/>
                <a:ea typeface="Trebuchet MS" charset="0"/>
                <a:cs typeface="Trebuchet MS" charset="0"/>
              </a:rPr>
              <a:t>+ (2016)</a:t>
            </a:r>
            <a:endParaRPr lang="en-US"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2752036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a:off x="0" y="0"/>
            <a:ext cx="12192000" cy="6994358"/>
          </a:xfrm>
          <a:prstGeom prst="ellipse">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09" y="0"/>
            <a:ext cx="10058400" cy="6582561"/>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9384" y="210312"/>
            <a:ext cx="8330183" cy="6578952"/>
          </a:xfrm>
          <a:prstGeom prst="rect">
            <a:avLst/>
          </a:prstGeom>
        </p:spPr>
      </p:pic>
      <p:sp>
        <p:nvSpPr>
          <p:cNvPr id="6" name="TextBox 5"/>
          <p:cNvSpPr txBox="1"/>
          <p:nvPr/>
        </p:nvSpPr>
        <p:spPr>
          <a:xfrm>
            <a:off x="10259567" y="6189801"/>
            <a:ext cx="2595606" cy="646331"/>
          </a:xfrm>
          <a:prstGeom prst="rect">
            <a:avLst/>
          </a:prstGeom>
          <a:noFill/>
        </p:spPr>
        <p:txBody>
          <a:bodyPr wrap="square" rtlCol="0">
            <a:spAutoFit/>
          </a:bodyPr>
          <a:lstStyle/>
          <a:p>
            <a:r>
              <a:rPr lang="en-US" dirty="0" smtClean="0">
                <a:solidFill>
                  <a:schemeClr val="bg1"/>
                </a:solidFill>
                <a:latin typeface="Trebuchet MS" charset="0"/>
                <a:ea typeface="Trebuchet MS" charset="0"/>
                <a:cs typeface="Trebuchet MS" charset="0"/>
              </a:rPr>
              <a:t>Based on </a:t>
            </a:r>
            <a:r>
              <a:rPr lang="en-US" dirty="0" err="1" smtClean="0">
                <a:solidFill>
                  <a:schemeClr val="bg1"/>
                </a:solidFill>
                <a:latin typeface="Trebuchet MS" charset="0"/>
                <a:ea typeface="Trebuchet MS" charset="0"/>
                <a:cs typeface="Trebuchet MS" charset="0"/>
              </a:rPr>
              <a:t>Mutch</a:t>
            </a:r>
            <a:r>
              <a:rPr lang="en-US" dirty="0" smtClean="0">
                <a:solidFill>
                  <a:schemeClr val="bg1"/>
                </a:solidFill>
                <a:latin typeface="Trebuchet MS" charset="0"/>
                <a:ea typeface="Trebuchet MS" charset="0"/>
                <a:cs typeface="Trebuchet MS" charset="0"/>
              </a:rPr>
              <a:t>+ (2016)</a:t>
            </a:r>
            <a:endParaRPr lang="en-US"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6201604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a:off x="0" y="0"/>
            <a:ext cx="12192000" cy="6994358"/>
          </a:xfrm>
          <a:prstGeom prst="ellipse">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09" y="0"/>
            <a:ext cx="10058400" cy="6582561"/>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8623" y="205898"/>
            <a:ext cx="8334753" cy="6582561"/>
          </a:xfrm>
          <a:prstGeom prst="rect">
            <a:avLst/>
          </a:prstGeom>
        </p:spPr>
      </p:pic>
      <p:sp>
        <p:nvSpPr>
          <p:cNvPr id="5" name="TextBox 4"/>
          <p:cNvSpPr txBox="1"/>
          <p:nvPr/>
        </p:nvSpPr>
        <p:spPr>
          <a:xfrm>
            <a:off x="10259567" y="6189801"/>
            <a:ext cx="2595606" cy="646331"/>
          </a:xfrm>
          <a:prstGeom prst="rect">
            <a:avLst/>
          </a:prstGeom>
          <a:noFill/>
        </p:spPr>
        <p:txBody>
          <a:bodyPr wrap="square" rtlCol="0">
            <a:spAutoFit/>
          </a:bodyPr>
          <a:lstStyle/>
          <a:p>
            <a:r>
              <a:rPr lang="en-US" dirty="0" smtClean="0">
                <a:solidFill>
                  <a:schemeClr val="bg1"/>
                </a:solidFill>
                <a:latin typeface="Trebuchet MS" charset="0"/>
                <a:ea typeface="Trebuchet MS" charset="0"/>
                <a:cs typeface="Trebuchet MS" charset="0"/>
              </a:rPr>
              <a:t>Based on </a:t>
            </a:r>
            <a:r>
              <a:rPr lang="en-US" dirty="0" err="1" smtClean="0">
                <a:solidFill>
                  <a:schemeClr val="bg1"/>
                </a:solidFill>
                <a:latin typeface="Trebuchet MS" charset="0"/>
                <a:ea typeface="Trebuchet MS" charset="0"/>
                <a:cs typeface="Trebuchet MS" charset="0"/>
              </a:rPr>
              <a:t>Mutch</a:t>
            </a:r>
            <a:r>
              <a:rPr lang="en-US" dirty="0" smtClean="0">
                <a:solidFill>
                  <a:schemeClr val="bg1"/>
                </a:solidFill>
                <a:latin typeface="Trebuchet MS" charset="0"/>
                <a:ea typeface="Trebuchet MS" charset="0"/>
                <a:cs typeface="Trebuchet MS" charset="0"/>
              </a:rPr>
              <a:t>+ (2016)</a:t>
            </a:r>
            <a:endParaRPr lang="en-US"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6778398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sz="5400" b="1" dirty="0" smtClean="0">
                <a:ln>
                  <a:solidFill>
                    <a:schemeClr val="tx1">
                      <a:alpha val="90000"/>
                    </a:schemeClr>
                  </a:solidFill>
                </a:ln>
                <a:solidFill>
                  <a:srgbClr val="FFC000"/>
                </a:solidFill>
                <a:latin typeface="Trebuchet MS" charset="0"/>
                <a:ea typeface="Trebuchet MS" charset="0"/>
                <a:cs typeface="Trebuchet MS" charset="0"/>
              </a:rPr>
              <a:t>Overview</a:t>
            </a:r>
            <a:endParaRPr lang="en-US" sz="5400" b="1" dirty="0">
              <a:ln>
                <a:solidFill>
                  <a:schemeClr val="tx1">
                    <a:alpha val="90000"/>
                  </a:schemeClr>
                </a:solidFill>
              </a:ln>
              <a:solidFill>
                <a:srgbClr val="FFC000"/>
              </a:solidFill>
              <a:latin typeface="Trebuchet MS" charset="0"/>
              <a:ea typeface="Trebuchet MS" charset="0"/>
              <a:cs typeface="Trebuchet MS" charset="0"/>
            </a:endParaRPr>
          </a:p>
        </p:txBody>
      </p:sp>
      <p:sp>
        <p:nvSpPr>
          <p:cNvPr id="3" name="Content Placeholder 2"/>
          <p:cNvSpPr>
            <a:spLocks noGrp="1"/>
          </p:cNvSpPr>
          <p:nvPr>
            <p:ph idx="1"/>
          </p:nvPr>
        </p:nvSpPr>
        <p:spPr>
          <a:xfrm>
            <a:off x="533400" y="1578398"/>
            <a:ext cx="11442700" cy="4351338"/>
          </a:xfrm>
        </p:spPr>
        <p:txBody>
          <a:bodyPr>
            <a:noAutofit/>
          </a:bodyPr>
          <a:lstStyle/>
          <a:p>
            <a:r>
              <a:rPr lang="en-US" sz="3200" b="1" dirty="0" smtClean="0">
                <a:ln>
                  <a:solidFill>
                    <a:schemeClr val="tx1">
                      <a:alpha val="59000"/>
                    </a:schemeClr>
                  </a:solidFill>
                </a:ln>
                <a:solidFill>
                  <a:srgbClr val="FFC000"/>
                </a:solidFill>
                <a:latin typeface="Trebuchet MS" charset="0"/>
                <a:ea typeface="Trebuchet MS" charset="0"/>
                <a:cs typeface="Trebuchet MS" charset="0"/>
              </a:rPr>
              <a:t>Epoch of Reionization</a:t>
            </a:r>
            <a:r>
              <a:rPr lang="en-US" sz="3200" b="1" dirty="0" smtClean="0">
                <a:ln>
                  <a:solidFill>
                    <a:schemeClr val="tx1">
                      <a:alpha val="59000"/>
                    </a:schemeClr>
                  </a:solidFill>
                </a:ln>
                <a:solidFill>
                  <a:srgbClr val="FFC000"/>
                </a:solidFill>
                <a:latin typeface="Trebuchet MS" charset="0"/>
                <a:ea typeface="Trebuchet MS" charset="0"/>
                <a:cs typeface="Trebuchet MS" charset="0"/>
              </a:rPr>
              <a:t>: </a:t>
            </a:r>
            <a:r>
              <a:rPr lang="en-US" sz="3200" dirty="0" smtClean="0">
                <a:solidFill>
                  <a:srgbClr val="FFFFF0"/>
                </a:solidFill>
                <a:latin typeface="Trebuchet MS" charset="0"/>
                <a:ea typeface="Trebuchet MS" charset="0"/>
                <a:cs typeface="Trebuchet MS" charset="0"/>
              </a:rPr>
              <a:t>What it </a:t>
            </a:r>
            <a:r>
              <a:rPr lang="en-US" sz="3200" dirty="0" smtClean="0">
                <a:solidFill>
                  <a:srgbClr val="FFFFF0"/>
                </a:solidFill>
                <a:latin typeface="Trebuchet MS" charset="0"/>
                <a:ea typeface="Trebuchet MS" charset="0"/>
                <a:cs typeface="Trebuchet MS" charset="0"/>
              </a:rPr>
              <a:t>is and how it fits into the bigger picture.</a:t>
            </a:r>
            <a:endParaRPr lang="en-US" sz="3200" dirty="0" smtClean="0">
              <a:solidFill>
                <a:srgbClr val="FFFFF0"/>
              </a:solidFill>
              <a:latin typeface="Trebuchet MS" charset="0"/>
              <a:ea typeface="Trebuchet MS" charset="0"/>
              <a:cs typeface="Trebuchet MS" charset="0"/>
            </a:endParaRPr>
          </a:p>
          <a:p>
            <a:endParaRPr lang="en-US" sz="3200" dirty="0">
              <a:latin typeface="Trebuchet MS" charset="0"/>
              <a:ea typeface="Trebuchet MS" charset="0"/>
              <a:cs typeface="Trebuchet MS" charset="0"/>
            </a:endParaRPr>
          </a:p>
          <a:p>
            <a:endParaRPr lang="en-US" sz="3200" dirty="0" smtClean="0">
              <a:latin typeface="Trebuchet MS" charset="0"/>
              <a:ea typeface="Trebuchet MS" charset="0"/>
              <a:cs typeface="Trebuchet MS" charset="0"/>
            </a:endParaRPr>
          </a:p>
          <a:p>
            <a:r>
              <a:rPr lang="en-US" sz="3200" b="1" dirty="0" smtClean="0">
                <a:ln>
                  <a:solidFill>
                    <a:schemeClr val="tx1">
                      <a:alpha val="59000"/>
                    </a:schemeClr>
                  </a:solidFill>
                </a:ln>
                <a:solidFill>
                  <a:srgbClr val="FFC000"/>
                </a:solidFill>
                <a:latin typeface="Trebuchet MS" charset="0"/>
                <a:ea typeface="Trebuchet MS" charset="0"/>
                <a:cs typeface="Trebuchet MS" charset="0"/>
              </a:rPr>
              <a:t>Galaxies + Reionization: </a:t>
            </a:r>
            <a:r>
              <a:rPr lang="en-US" sz="3200" dirty="0" smtClean="0">
                <a:solidFill>
                  <a:srgbClr val="FFFFF0"/>
                </a:solidFill>
                <a:latin typeface="Trebuchet MS" charset="0"/>
                <a:ea typeface="Trebuchet MS" charset="0"/>
                <a:cs typeface="Trebuchet MS" charset="0"/>
              </a:rPr>
              <a:t>How galaxies and the evolution of ionized hydrogen are intertwined.</a:t>
            </a:r>
            <a:endParaRPr lang="en-US" sz="3200" dirty="0">
              <a:solidFill>
                <a:srgbClr val="FFFFF0"/>
              </a:solidFill>
              <a:latin typeface="Trebuchet MS" charset="0"/>
              <a:ea typeface="Trebuchet MS" charset="0"/>
              <a:cs typeface="Trebuchet MS" charset="0"/>
            </a:endParaRPr>
          </a:p>
          <a:p>
            <a:endParaRPr lang="en-US" sz="3200" dirty="0" smtClean="0">
              <a:latin typeface="Trebuchet MS" charset="0"/>
              <a:ea typeface="Trebuchet MS" charset="0"/>
              <a:cs typeface="Trebuchet MS" charset="0"/>
            </a:endParaRPr>
          </a:p>
          <a:p>
            <a:endParaRPr lang="en-US" sz="3200" dirty="0" smtClean="0">
              <a:latin typeface="Trebuchet MS" charset="0"/>
              <a:ea typeface="Trebuchet MS" charset="0"/>
              <a:cs typeface="Trebuchet MS" charset="0"/>
            </a:endParaRPr>
          </a:p>
          <a:p>
            <a:r>
              <a:rPr lang="en-US" sz="3200" b="1" dirty="0" smtClean="0">
                <a:ln>
                  <a:solidFill>
                    <a:schemeClr val="tx1">
                      <a:alpha val="59000"/>
                    </a:schemeClr>
                  </a:solidFill>
                </a:ln>
                <a:solidFill>
                  <a:srgbClr val="FFC000"/>
                </a:solidFill>
                <a:latin typeface="Trebuchet MS" charset="0"/>
                <a:ea typeface="Trebuchet MS" charset="0"/>
                <a:cs typeface="Trebuchet MS" charset="0"/>
              </a:rPr>
              <a:t>My work: </a:t>
            </a:r>
            <a:r>
              <a:rPr lang="en-US" sz="3200" dirty="0" smtClean="0">
                <a:solidFill>
                  <a:srgbClr val="FFFFF0"/>
                </a:solidFill>
                <a:latin typeface="Trebuchet MS" charset="0"/>
                <a:ea typeface="Trebuchet MS" charset="0"/>
                <a:cs typeface="Trebuchet MS" charset="0"/>
              </a:rPr>
              <a:t>How I’ve explored the </a:t>
            </a:r>
            <a:r>
              <a:rPr lang="en-US" sz="3200" dirty="0" smtClean="0">
                <a:solidFill>
                  <a:srgbClr val="FFFFF0"/>
                </a:solidFill>
                <a:latin typeface="Trebuchet MS" charset="0"/>
                <a:ea typeface="Trebuchet MS" charset="0"/>
                <a:cs typeface="Trebuchet MS" charset="0"/>
              </a:rPr>
              <a:t>interplay using the escape fraction.</a:t>
            </a:r>
            <a:endParaRPr lang="en-US" sz="3200" dirty="0">
              <a:solidFill>
                <a:srgbClr val="FFFFF0"/>
              </a:solidFill>
              <a:latin typeface="Trebuchet MS" charset="0"/>
              <a:ea typeface="Trebuchet MS" charset="0"/>
              <a:cs typeface="Trebuchet MS" charset="0"/>
            </a:endParaRPr>
          </a:p>
        </p:txBody>
      </p:sp>
    </p:spTree>
    <p:extLst>
      <p:ext uri="{BB962C8B-B14F-4D97-AF65-F5344CB8AC3E}">
        <p14:creationId xmlns:p14="http://schemas.microsoft.com/office/powerpoint/2010/main" val="7109707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36118" y="1883120"/>
            <a:ext cx="5023267" cy="866752"/>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3844354" y="2027215"/>
            <a:ext cx="4361939" cy="588823"/>
          </a:xfrm>
          <a:prstGeom prst="rect">
            <a:avLst/>
          </a:prstGeom>
        </p:spPr>
      </p:pic>
      <p:sp>
        <p:nvSpPr>
          <p:cNvPr id="10" name="Rectangle 9"/>
          <p:cNvSpPr/>
          <p:nvPr/>
        </p:nvSpPr>
        <p:spPr>
          <a:xfrm>
            <a:off x="3513687" y="3292046"/>
            <a:ext cx="5045696" cy="1145041"/>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536118" y="4931312"/>
            <a:ext cx="5023267" cy="962871"/>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474" y="3366996"/>
            <a:ext cx="3801697" cy="1004939"/>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991" y="5118098"/>
            <a:ext cx="4183519" cy="656393"/>
          </a:xfrm>
          <a:prstGeom prst="rect">
            <a:avLst/>
          </a:prstGeom>
        </p:spPr>
      </p:pic>
      <p:sp>
        <p:nvSpPr>
          <p:cNvPr id="19" name="Rectangle 18"/>
          <p:cNvSpPr/>
          <p:nvPr/>
        </p:nvSpPr>
        <p:spPr>
          <a:xfrm rot="982949">
            <a:off x="5103254" y="4249895"/>
            <a:ext cx="5023267" cy="866752"/>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82949">
            <a:off x="5419826" y="4322843"/>
            <a:ext cx="4390124" cy="768777"/>
          </a:xfrm>
          <a:prstGeom prst="rect">
            <a:avLst/>
          </a:prstGeom>
        </p:spPr>
      </p:pic>
      <p:sp>
        <p:nvSpPr>
          <p:cNvPr id="18" name="Rectangle 17"/>
          <p:cNvSpPr/>
          <p:nvPr/>
        </p:nvSpPr>
        <p:spPr>
          <a:xfrm rot="3687292">
            <a:off x="7861076" y="3528143"/>
            <a:ext cx="4911915" cy="866752"/>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687292">
            <a:off x="8064901" y="3573356"/>
            <a:ext cx="4547656" cy="773203"/>
          </a:xfrm>
          <a:prstGeom prst="rect">
            <a:avLst/>
          </a:prstGeom>
        </p:spPr>
      </p:pic>
      <p:sp>
        <p:nvSpPr>
          <p:cNvPr id="21" name="Rectangle 20"/>
          <p:cNvSpPr/>
          <p:nvPr/>
        </p:nvSpPr>
        <p:spPr>
          <a:xfrm rot="21065017">
            <a:off x="181676" y="4714542"/>
            <a:ext cx="5023267" cy="866752"/>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rot="21065017">
            <a:off x="301134" y="4783250"/>
            <a:ext cx="4673567" cy="769441"/>
          </a:xfrm>
          <a:prstGeom prst="rect">
            <a:avLst/>
          </a:prstGeom>
          <a:noFill/>
        </p:spPr>
        <p:txBody>
          <a:bodyPr wrap="square" rtlCol="0">
            <a:spAutoFit/>
          </a:bodyPr>
          <a:lstStyle/>
          <a:p>
            <a:pPr algn="ctr"/>
            <a:r>
              <a:rPr lang="en-US" sz="4400" dirty="0">
                <a:latin typeface="Comic Sans MS" charset="0"/>
                <a:ea typeface="Comic Sans MS" charset="0"/>
                <a:cs typeface="Comic Sans MS" charset="0"/>
              </a:rPr>
              <a:t>Sample Text</a:t>
            </a:r>
          </a:p>
        </p:txBody>
      </p:sp>
      <p:sp>
        <p:nvSpPr>
          <p:cNvPr id="14" name="Rectangle 13"/>
          <p:cNvSpPr/>
          <p:nvPr/>
        </p:nvSpPr>
        <p:spPr>
          <a:xfrm rot="17150999">
            <a:off x="-272768" y="3701298"/>
            <a:ext cx="4964723" cy="878894"/>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150999">
            <a:off x="-243955" y="3885916"/>
            <a:ext cx="4883750" cy="545831"/>
          </a:xfrm>
          <a:prstGeom prst="rect">
            <a:avLst/>
          </a:prstGeom>
        </p:spPr>
      </p:pic>
      <p:sp>
        <p:nvSpPr>
          <p:cNvPr id="25" name="Rectangle 24"/>
          <p:cNvSpPr/>
          <p:nvPr/>
        </p:nvSpPr>
        <p:spPr>
          <a:xfrm rot="21228955">
            <a:off x="2955358" y="2491184"/>
            <a:ext cx="6461987" cy="837867"/>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1228955">
            <a:off x="3022675" y="2599482"/>
            <a:ext cx="6394671" cy="662119"/>
          </a:xfrm>
          <a:prstGeom prst="rect">
            <a:avLst/>
          </a:prstGeom>
        </p:spPr>
      </p:pic>
      <p:sp>
        <p:nvSpPr>
          <p:cNvPr id="27" name="Rectangle 26"/>
          <p:cNvSpPr/>
          <p:nvPr/>
        </p:nvSpPr>
        <p:spPr>
          <a:xfrm>
            <a:off x="1007337" y="3193026"/>
            <a:ext cx="10178825" cy="1101627"/>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7547" y="3432496"/>
            <a:ext cx="10058400" cy="641307"/>
          </a:xfrm>
          <a:prstGeom prst="rect">
            <a:avLst/>
          </a:prstGeom>
        </p:spPr>
      </p:pic>
      <p:sp>
        <p:nvSpPr>
          <p:cNvPr id="23" name="Title 1"/>
          <p:cNvSpPr txBox="1">
            <a:spLocks/>
          </p:cNvSpPr>
          <p:nvPr/>
        </p:nvSpPr>
        <p:spPr>
          <a:xfrm>
            <a:off x="859465" y="-68925"/>
            <a:ext cx="10515600" cy="1325564"/>
          </a:xfrm>
          <a:prstGeom prst="rect">
            <a:avLst/>
          </a:prstGeom>
        </p:spPr>
        <p:txBody>
          <a:bodyPr vert="horz" lIns="91440" tIns="45720" rIns="91440" bIns="45720" rtlCol="0" anchor="b">
            <a:normAutofit fontScale="92500"/>
          </a:bodyPr>
          <a:lstStyle>
            <a:lvl1pPr algn="ctr" defTabSz="914361"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smtClean="0">
                <a:ln>
                  <a:solidFill>
                    <a:schemeClr val="tx1">
                      <a:alpha val="90000"/>
                    </a:schemeClr>
                  </a:solidFill>
                </a:ln>
                <a:solidFill>
                  <a:srgbClr val="FFC000"/>
                </a:solidFill>
                <a:latin typeface="Trebuchet MS" charset="0"/>
                <a:ea typeface="Trebuchet MS" charset="0"/>
                <a:cs typeface="Trebuchet MS" charset="0"/>
              </a:rPr>
              <a:t>Escape Fraction Parameterization</a:t>
            </a:r>
          </a:p>
        </p:txBody>
      </p:sp>
    </p:spTree>
    <p:extLst>
      <p:ext uri="{BB962C8B-B14F-4D97-AF65-F5344CB8AC3E}">
        <p14:creationId xmlns:p14="http://schemas.microsoft.com/office/powerpoint/2010/main" val="1953805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P spid="21" grpId="0" animBg="1"/>
      <p:bldP spid="22" grpId="0"/>
      <p:bldP spid="14" grpId="0" animBg="1"/>
      <p:bldP spid="25" grpId="0" animBg="1"/>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4" y="1676400"/>
            <a:ext cx="5791200" cy="43434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363" y="1676400"/>
            <a:ext cx="5791200" cy="4343400"/>
          </a:xfrm>
          <a:prstGeom prst="rect">
            <a:avLst/>
          </a:prstGeom>
        </p:spPr>
      </p:pic>
      <p:sp>
        <p:nvSpPr>
          <p:cNvPr id="6" name="TextBox 5"/>
          <p:cNvSpPr txBox="1"/>
          <p:nvPr/>
        </p:nvSpPr>
        <p:spPr>
          <a:xfrm>
            <a:off x="7293734" y="1234169"/>
            <a:ext cx="3548458" cy="461665"/>
          </a:xfrm>
          <a:prstGeom prst="rect">
            <a:avLst/>
          </a:prstGeom>
          <a:noFill/>
        </p:spPr>
        <p:txBody>
          <a:bodyPr wrap="square" rtlCol="0">
            <a:spAutoFit/>
          </a:bodyPr>
          <a:lstStyle/>
          <a:p>
            <a:r>
              <a:rPr lang="en-US" sz="2400" dirty="0" err="1" smtClean="0">
                <a:ln>
                  <a:solidFill>
                    <a:schemeClr val="tx1">
                      <a:alpha val="50000"/>
                    </a:schemeClr>
                  </a:solidFill>
                </a:ln>
                <a:solidFill>
                  <a:srgbClr val="FFC000"/>
                </a:solidFill>
                <a:latin typeface="Trebuchet MS" charset="0"/>
                <a:ea typeface="Trebuchet MS" charset="0"/>
                <a:cs typeface="Trebuchet MS" charset="0"/>
              </a:rPr>
              <a:t>Bouwens</a:t>
            </a:r>
            <a:r>
              <a:rPr lang="en-US" sz="2400" dirty="0" smtClean="0">
                <a:ln>
                  <a:solidFill>
                    <a:schemeClr val="tx1">
                      <a:alpha val="50000"/>
                    </a:schemeClr>
                  </a:solidFill>
                </a:ln>
                <a:solidFill>
                  <a:srgbClr val="FFC000"/>
                </a:solidFill>
                <a:latin typeface="Trebuchet MS" charset="0"/>
                <a:ea typeface="Trebuchet MS" charset="0"/>
                <a:cs typeface="Trebuchet MS" charset="0"/>
              </a:rPr>
              <a:t>+ (2016)</a:t>
            </a:r>
            <a:endParaRPr lang="en-US" sz="2400" dirty="0">
              <a:ln>
                <a:solidFill>
                  <a:schemeClr val="tx1">
                    <a:alpha val="50000"/>
                  </a:schemeClr>
                </a:solidFill>
              </a:ln>
              <a:solidFill>
                <a:srgbClr val="FFC000"/>
              </a:solidFill>
              <a:latin typeface="Trebuchet MS" charset="0"/>
              <a:ea typeface="Trebuchet MS" charset="0"/>
              <a:cs typeface="Trebuchet MS" charset="0"/>
            </a:endParaRPr>
          </a:p>
        </p:txBody>
      </p:sp>
      <p:cxnSp>
        <p:nvCxnSpPr>
          <p:cNvPr id="7" name="Straight Arrow Connector 6"/>
          <p:cNvCxnSpPr/>
          <p:nvPr/>
        </p:nvCxnSpPr>
        <p:spPr>
          <a:xfrm flipH="1">
            <a:off x="7924801" y="1925053"/>
            <a:ext cx="80210" cy="115503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p:nvSpPr>
        <p:spPr>
          <a:xfrm>
            <a:off x="859465" y="-68925"/>
            <a:ext cx="10515600" cy="1325564"/>
          </a:xfrm>
          <a:prstGeom prst="rect">
            <a:avLst/>
          </a:prstGeom>
        </p:spPr>
        <p:txBody>
          <a:bodyPr vert="horz" lIns="91440" tIns="45720" rIns="91440" bIns="45720" rtlCol="0" anchor="b">
            <a:normAutofit/>
          </a:bodyPr>
          <a:lstStyle>
            <a:lvl1pPr algn="ctr" defTabSz="914361"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smtClean="0">
                <a:ln>
                  <a:solidFill>
                    <a:schemeClr val="tx1">
                      <a:alpha val="90000"/>
                    </a:schemeClr>
                  </a:solidFill>
                </a:ln>
                <a:solidFill>
                  <a:srgbClr val="FFC000"/>
                </a:solidFill>
                <a:latin typeface="Trebuchet MS" charset="0"/>
                <a:ea typeface="Trebuchet MS" charset="0"/>
                <a:cs typeface="Trebuchet MS" charset="0"/>
              </a:rPr>
              <a:t>Ionizing Photons</a:t>
            </a:r>
          </a:p>
        </p:txBody>
      </p:sp>
    </p:spTree>
    <p:extLst>
      <p:ext uri="{BB962C8B-B14F-4D97-AF65-F5344CB8AC3E}">
        <p14:creationId xmlns:p14="http://schemas.microsoft.com/office/powerpoint/2010/main" val="14988282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8351" y="1709928"/>
            <a:ext cx="7480300" cy="5027612"/>
          </a:xfrm>
          <a:prstGeom prst="rect">
            <a:avLst/>
          </a:prstGeom>
          <a:solidFill>
            <a:srgbClr val="808080"/>
          </a:solidFill>
          <a:effectLst>
            <a:glow rad="152400">
              <a:srgbClr val="F42300">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261655">
            <a:off x="8856887" y="1566689"/>
            <a:ext cx="3296790" cy="2260946"/>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18112107">
            <a:off x="4620643" y="1796941"/>
            <a:ext cx="3788913" cy="2848546"/>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rot="20931708">
            <a:off x="7552178" y="3158347"/>
            <a:ext cx="3296790" cy="2260946"/>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rot="19343118">
            <a:off x="4643673" y="4330096"/>
            <a:ext cx="2625252" cy="1792594"/>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rot="20695017">
            <a:off x="9133904" y="4832177"/>
            <a:ext cx="3296790" cy="2260946"/>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rot="261655">
            <a:off x="6863680" y="5206475"/>
            <a:ext cx="2910277" cy="1677278"/>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00243094"/>
              </p:ext>
            </p:extLst>
          </p:nvPr>
        </p:nvGraphicFramePr>
        <p:xfrm>
          <a:off x="4578351" y="1695459"/>
          <a:ext cx="7480302" cy="5018244"/>
        </p:xfrm>
        <a:graphic>
          <a:graphicData uri="http://schemas.openxmlformats.org/drawingml/2006/table">
            <a:tbl>
              <a:tblPr firstRow="1" bandRow="1">
                <a:noFill/>
                <a:tableStyleId>{8A107856-5554-42FB-B03E-39F5DBC370BA}</a:tableStyleId>
              </a:tblPr>
              <a:tblGrid>
                <a:gridCol w="1246717"/>
                <a:gridCol w="1246717"/>
                <a:gridCol w="1246717"/>
                <a:gridCol w="1246717"/>
                <a:gridCol w="1246717"/>
                <a:gridCol w="1246717"/>
              </a:tblGrid>
              <a:tr h="836374">
                <a:tc>
                  <a:txBody>
                    <a:bodyPr/>
                    <a:lstStyle/>
                    <a:p>
                      <a:endParaRPr lang="en-US" dirty="0">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836374">
                <a:tc>
                  <a:txBody>
                    <a:bodyPr/>
                    <a:lstStyle/>
                    <a:p>
                      <a:endParaRPr lang="en-US">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836374">
                <a:tc>
                  <a:txBody>
                    <a:bodyPr/>
                    <a:lstStyle/>
                    <a:p>
                      <a:endParaRPr lang="en-US" dirty="0">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836374">
                <a:tc>
                  <a:txBody>
                    <a:bodyPr/>
                    <a:lstStyle/>
                    <a:p>
                      <a:endParaRPr lang="en-US" dirty="0">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836374">
                <a:tc>
                  <a:txBody>
                    <a:bodyPr/>
                    <a:lstStyle/>
                    <a:p>
                      <a:endParaRPr lang="en-US" dirty="0">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836374">
                <a:tc>
                  <a:txBody>
                    <a:bodyPr/>
                    <a:lstStyle/>
                    <a:p>
                      <a:endParaRPr lang="en-US" dirty="0">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ln>
                          <a:solidFill>
                            <a:sysClr val="windowText" lastClr="000000"/>
                          </a:solidFill>
                        </a:ln>
                        <a:solidFill>
                          <a:schemeClr val="bg2">
                            <a:lumMod val="50000"/>
                          </a:schemeClr>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bl>
          </a:graphicData>
        </a:graphic>
      </p:graphicFrame>
      <p:sp>
        <p:nvSpPr>
          <p:cNvPr id="17" name="5-Point Star 16"/>
          <p:cNvSpPr/>
          <p:nvPr/>
        </p:nvSpPr>
        <p:spPr>
          <a:xfrm>
            <a:off x="5245100" y="4577556"/>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p:cNvSpPr/>
          <p:nvPr/>
        </p:nvSpPr>
        <p:spPr>
          <a:xfrm>
            <a:off x="4889500" y="1803400"/>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5-Point Star 18"/>
          <p:cNvSpPr/>
          <p:nvPr/>
        </p:nvSpPr>
        <p:spPr>
          <a:xfrm>
            <a:off x="5524500" y="2436812"/>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Point Star 19"/>
          <p:cNvSpPr/>
          <p:nvPr/>
        </p:nvSpPr>
        <p:spPr>
          <a:xfrm>
            <a:off x="8877300" y="5276850"/>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Point Star 20"/>
          <p:cNvSpPr/>
          <p:nvPr/>
        </p:nvSpPr>
        <p:spPr>
          <a:xfrm>
            <a:off x="10147300" y="2176462"/>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Point Star 21"/>
          <p:cNvSpPr/>
          <p:nvPr/>
        </p:nvSpPr>
        <p:spPr>
          <a:xfrm>
            <a:off x="6629400" y="5664200"/>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5-Point Star 22"/>
          <p:cNvSpPr/>
          <p:nvPr/>
        </p:nvSpPr>
        <p:spPr>
          <a:xfrm>
            <a:off x="7172325" y="3430588"/>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3"/>
          <p:cNvSpPr/>
          <p:nvPr/>
        </p:nvSpPr>
        <p:spPr>
          <a:xfrm>
            <a:off x="11036300" y="4381500"/>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Point Star 24"/>
          <p:cNvSpPr/>
          <p:nvPr/>
        </p:nvSpPr>
        <p:spPr>
          <a:xfrm>
            <a:off x="9512300" y="3817780"/>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5-Point Star 25"/>
          <p:cNvSpPr/>
          <p:nvPr/>
        </p:nvSpPr>
        <p:spPr>
          <a:xfrm>
            <a:off x="8140700" y="4903788"/>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772024" y="1923990"/>
            <a:ext cx="2032000" cy="400110"/>
          </a:xfrm>
          <a:prstGeom prst="rect">
            <a:avLst/>
          </a:prstGeom>
          <a:noFill/>
        </p:spPr>
        <p:txBody>
          <a:bodyPr wrap="square" rtlCol="0">
            <a:spAutoFit/>
          </a:bodyPr>
          <a:lstStyle/>
          <a:p>
            <a:r>
              <a:rPr lang="en-US" sz="2000" dirty="0" smtClean="0">
                <a:ln>
                  <a:solidFill>
                    <a:schemeClr val="tx1">
                      <a:alpha val="21000"/>
                    </a:schemeClr>
                  </a:solidFill>
                </a:ln>
                <a:latin typeface="Bangla Sangam MN" charset="0"/>
                <a:ea typeface="Bangla Sangam MN" charset="0"/>
                <a:cs typeface="Bangla Sangam MN" charset="0"/>
              </a:rPr>
              <a:t>1e52</a:t>
            </a:r>
          </a:p>
        </p:txBody>
      </p:sp>
      <p:sp>
        <p:nvSpPr>
          <p:cNvPr id="27" name="TextBox 26"/>
          <p:cNvSpPr txBox="1"/>
          <p:nvPr/>
        </p:nvSpPr>
        <p:spPr>
          <a:xfrm>
            <a:off x="5956299" y="1893212"/>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28" name="TextBox 27"/>
          <p:cNvSpPr txBox="1"/>
          <p:nvPr/>
        </p:nvSpPr>
        <p:spPr>
          <a:xfrm>
            <a:off x="8420100" y="5264150"/>
            <a:ext cx="990600" cy="461665"/>
          </a:xfrm>
          <a:prstGeom prst="rect">
            <a:avLst/>
          </a:prstGeom>
          <a:noFill/>
        </p:spPr>
        <p:txBody>
          <a:bodyPr wrap="square" rtlCol="0">
            <a:spAutoFit/>
          </a:bodyPr>
          <a:lstStyle/>
          <a:p>
            <a:r>
              <a:rPr lang="en-US" sz="2400" dirty="0">
                <a:ln>
                  <a:solidFill>
                    <a:schemeClr val="tx1">
                      <a:alpha val="21000"/>
                    </a:schemeClr>
                  </a:solidFill>
                </a:ln>
                <a:latin typeface="Bangla Sangam MN" charset="0"/>
                <a:ea typeface="Bangla Sangam MN" charset="0"/>
                <a:cs typeface="Bangla Sangam MN" charset="0"/>
              </a:rPr>
              <a:t>2</a:t>
            </a:r>
            <a:r>
              <a:rPr lang="en-US" sz="2400" dirty="0" smtClean="0">
                <a:ln>
                  <a:solidFill>
                    <a:schemeClr val="tx1">
                      <a:alpha val="21000"/>
                    </a:schemeClr>
                  </a:solidFill>
                </a:ln>
                <a:latin typeface="Bangla Sangam MN" charset="0"/>
                <a:ea typeface="Bangla Sangam MN" charset="0"/>
                <a:cs typeface="Bangla Sangam MN" charset="0"/>
              </a:rPr>
              <a:t>e52</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36" name="TextBox 35"/>
          <p:cNvSpPr txBox="1"/>
          <p:nvPr/>
        </p:nvSpPr>
        <p:spPr>
          <a:xfrm>
            <a:off x="4711700" y="5254766"/>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37" name="TextBox 36"/>
          <p:cNvSpPr txBox="1"/>
          <p:nvPr/>
        </p:nvSpPr>
        <p:spPr>
          <a:xfrm>
            <a:off x="4711700" y="3560333"/>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38" name="TextBox 37"/>
          <p:cNvSpPr txBox="1"/>
          <p:nvPr/>
        </p:nvSpPr>
        <p:spPr>
          <a:xfrm>
            <a:off x="4711700" y="2767740"/>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39" name="TextBox 38"/>
          <p:cNvSpPr txBox="1"/>
          <p:nvPr/>
        </p:nvSpPr>
        <p:spPr>
          <a:xfrm>
            <a:off x="10884649" y="1893212"/>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0" name="TextBox 39"/>
          <p:cNvSpPr txBox="1"/>
          <p:nvPr/>
        </p:nvSpPr>
        <p:spPr>
          <a:xfrm>
            <a:off x="8435974" y="1887658"/>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1" name="TextBox 40"/>
          <p:cNvSpPr txBox="1"/>
          <p:nvPr/>
        </p:nvSpPr>
        <p:spPr>
          <a:xfrm>
            <a:off x="7172325" y="1893212"/>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2" name="TextBox 41"/>
          <p:cNvSpPr txBox="1"/>
          <p:nvPr/>
        </p:nvSpPr>
        <p:spPr>
          <a:xfrm>
            <a:off x="7148095" y="2703498"/>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3" name="TextBox 42"/>
          <p:cNvSpPr txBox="1"/>
          <p:nvPr/>
        </p:nvSpPr>
        <p:spPr>
          <a:xfrm>
            <a:off x="8446350" y="2692765"/>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4" name="TextBox 43"/>
          <p:cNvSpPr txBox="1"/>
          <p:nvPr/>
        </p:nvSpPr>
        <p:spPr>
          <a:xfrm>
            <a:off x="7118349" y="5254765"/>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5" name="TextBox 44"/>
          <p:cNvSpPr txBox="1"/>
          <p:nvPr/>
        </p:nvSpPr>
        <p:spPr>
          <a:xfrm>
            <a:off x="5877023" y="5294026"/>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6" name="TextBox 45"/>
          <p:cNvSpPr txBox="1"/>
          <p:nvPr/>
        </p:nvSpPr>
        <p:spPr>
          <a:xfrm>
            <a:off x="5869336" y="4421046"/>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7" name="TextBox 46"/>
          <p:cNvSpPr txBox="1"/>
          <p:nvPr/>
        </p:nvSpPr>
        <p:spPr>
          <a:xfrm>
            <a:off x="5874086" y="3560332"/>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8" name="TextBox 47"/>
          <p:cNvSpPr txBox="1"/>
          <p:nvPr/>
        </p:nvSpPr>
        <p:spPr>
          <a:xfrm>
            <a:off x="4711700" y="6101643"/>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9" name="TextBox 48"/>
          <p:cNvSpPr txBox="1"/>
          <p:nvPr/>
        </p:nvSpPr>
        <p:spPr>
          <a:xfrm>
            <a:off x="9721345" y="6091715"/>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0" name="TextBox 49"/>
          <p:cNvSpPr txBox="1"/>
          <p:nvPr/>
        </p:nvSpPr>
        <p:spPr>
          <a:xfrm>
            <a:off x="10894008" y="5254764"/>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1" name="TextBox 50"/>
          <p:cNvSpPr txBox="1"/>
          <p:nvPr/>
        </p:nvSpPr>
        <p:spPr>
          <a:xfrm>
            <a:off x="10888408" y="2690225"/>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2" name="TextBox 51"/>
          <p:cNvSpPr txBox="1"/>
          <p:nvPr/>
        </p:nvSpPr>
        <p:spPr>
          <a:xfrm>
            <a:off x="9723349" y="5263220"/>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3" name="TextBox 52"/>
          <p:cNvSpPr txBox="1"/>
          <p:nvPr/>
        </p:nvSpPr>
        <p:spPr>
          <a:xfrm>
            <a:off x="8435974" y="4419790"/>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4" name="TextBox 53"/>
          <p:cNvSpPr txBox="1"/>
          <p:nvPr/>
        </p:nvSpPr>
        <p:spPr>
          <a:xfrm>
            <a:off x="7127550" y="4459948"/>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5" name="TextBox 54"/>
          <p:cNvSpPr txBox="1"/>
          <p:nvPr/>
        </p:nvSpPr>
        <p:spPr>
          <a:xfrm>
            <a:off x="9638507" y="2724920"/>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6" name="TextBox 55"/>
          <p:cNvSpPr txBox="1"/>
          <p:nvPr/>
        </p:nvSpPr>
        <p:spPr>
          <a:xfrm>
            <a:off x="8420100" y="6101643"/>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7" name="TextBox 56"/>
          <p:cNvSpPr txBox="1"/>
          <p:nvPr/>
        </p:nvSpPr>
        <p:spPr>
          <a:xfrm>
            <a:off x="10883567" y="6085602"/>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8" name="TextBox 57"/>
          <p:cNvSpPr txBox="1"/>
          <p:nvPr/>
        </p:nvSpPr>
        <p:spPr>
          <a:xfrm>
            <a:off x="7118349" y="6101643"/>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9" name="TextBox 58"/>
          <p:cNvSpPr txBox="1"/>
          <p:nvPr/>
        </p:nvSpPr>
        <p:spPr>
          <a:xfrm>
            <a:off x="8434639" y="3618795"/>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60" name="TextBox 59"/>
          <p:cNvSpPr txBox="1"/>
          <p:nvPr/>
        </p:nvSpPr>
        <p:spPr>
          <a:xfrm>
            <a:off x="10883567" y="3642563"/>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61" name="TextBox 60"/>
          <p:cNvSpPr txBox="1"/>
          <p:nvPr/>
        </p:nvSpPr>
        <p:spPr>
          <a:xfrm>
            <a:off x="6012945" y="6071961"/>
            <a:ext cx="2032000" cy="400110"/>
          </a:xfrm>
          <a:prstGeom prst="rect">
            <a:avLst/>
          </a:prstGeom>
          <a:noFill/>
        </p:spPr>
        <p:txBody>
          <a:bodyPr wrap="square" rtlCol="0">
            <a:spAutoFit/>
          </a:bodyPr>
          <a:lstStyle/>
          <a:p>
            <a:r>
              <a:rPr lang="en-US" sz="2000" dirty="0" smtClean="0">
                <a:ln>
                  <a:solidFill>
                    <a:schemeClr val="tx1">
                      <a:alpha val="21000"/>
                    </a:schemeClr>
                  </a:solidFill>
                </a:ln>
                <a:latin typeface="Bangla Sangam MN" charset="0"/>
                <a:ea typeface="Bangla Sangam MN" charset="0"/>
                <a:cs typeface="Bangla Sangam MN" charset="0"/>
              </a:rPr>
              <a:t>7e51</a:t>
            </a:r>
          </a:p>
        </p:txBody>
      </p:sp>
      <p:sp>
        <p:nvSpPr>
          <p:cNvPr id="62" name="TextBox 61"/>
          <p:cNvSpPr txBox="1"/>
          <p:nvPr/>
        </p:nvSpPr>
        <p:spPr>
          <a:xfrm>
            <a:off x="7187046" y="3647407"/>
            <a:ext cx="2032000" cy="400110"/>
          </a:xfrm>
          <a:prstGeom prst="rect">
            <a:avLst/>
          </a:prstGeom>
          <a:noFill/>
        </p:spPr>
        <p:txBody>
          <a:bodyPr wrap="square" rtlCol="0">
            <a:spAutoFit/>
          </a:bodyPr>
          <a:lstStyle/>
          <a:p>
            <a:r>
              <a:rPr lang="en-US" sz="2000" dirty="0" smtClean="0">
                <a:ln>
                  <a:solidFill>
                    <a:schemeClr val="tx1">
                      <a:alpha val="21000"/>
                    </a:schemeClr>
                  </a:solidFill>
                </a:ln>
                <a:latin typeface="Bangla Sangam MN" charset="0"/>
                <a:ea typeface="Bangla Sangam MN" charset="0"/>
                <a:cs typeface="Bangla Sangam MN" charset="0"/>
              </a:rPr>
              <a:t>1e52</a:t>
            </a:r>
          </a:p>
        </p:txBody>
      </p:sp>
      <p:sp>
        <p:nvSpPr>
          <p:cNvPr id="63" name="TextBox 62"/>
          <p:cNvSpPr txBox="1"/>
          <p:nvPr/>
        </p:nvSpPr>
        <p:spPr>
          <a:xfrm>
            <a:off x="6007157" y="2824079"/>
            <a:ext cx="2032000" cy="400110"/>
          </a:xfrm>
          <a:prstGeom prst="rect">
            <a:avLst/>
          </a:prstGeom>
          <a:noFill/>
        </p:spPr>
        <p:txBody>
          <a:bodyPr wrap="square" rtlCol="0">
            <a:spAutoFit/>
          </a:bodyPr>
          <a:lstStyle/>
          <a:p>
            <a:r>
              <a:rPr lang="en-US" sz="2000" dirty="0" smtClean="0">
                <a:ln>
                  <a:solidFill>
                    <a:schemeClr val="tx1">
                      <a:alpha val="21000"/>
                    </a:schemeClr>
                  </a:solidFill>
                </a:ln>
                <a:latin typeface="Bangla Sangam MN" charset="0"/>
                <a:ea typeface="Bangla Sangam MN" charset="0"/>
                <a:cs typeface="Bangla Sangam MN" charset="0"/>
              </a:rPr>
              <a:t>9e51</a:t>
            </a:r>
          </a:p>
        </p:txBody>
      </p:sp>
      <p:sp>
        <p:nvSpPr>
          <p:cNvPr id="64" name="TextBox 63"/>
          <p:cNvSpPr txBox="1"/>
          <p:nvPr/>
        </p:nvSpPr>
        <p:spPr>
          <a:xfrm>
            <a:off x="11032289" y="4499490"/>
            <a:ext cx="2032000" cy="400110"/>
          </a:xfrm>
          <a:prstGeom prst="rect">
            <a:avLst/>
          </a:prstGeom>
          <a:noFill/>
        </p:spPr>
        <p:txBody>
          <a:bodyPr wrap="square" rtlCol="0">
            <a:spAutoFit/>
          </a:bodyPr>
          <a:lstStyle/>
          <a:p>
            <a:r>
              <a:rPr lang="en-US" sz="2000" smtClean="0">
                <a:ln>
                  <a:solidFill>
                    <a:schemeClr val="tx1">
                      <a:alpha val="21000"/>
                    </a:schemeClr>
                  </a:solidFill>
                </a:ln>
                <a:latin typeface="Bangla Sangam MN" charset="0"/>
                <a:ea typeface="Bangla Sangam MN" charset="0"/>
                <a:cs typeface="Bangla Sangam MN" charset="0"/>
              </a:rPr>
              <a:t>1e52</a:t>
            </a:r>
            <a:endParaRPr lang="en-US" sz="2000" dirty="0" smtClean="0">
              <a:ln>
                <a:solidFill>
                  <a:schemeClr val="tx1">
                    <a:alpha val="21000"/>
                  </a:schemeClr>
                </a:solidFill>
              </a:ln>
              <a:latin typeface="Bangla Sangam MN" charset="0"/>
              <a:ea typeface="Bangla Sangam MN" charset="0"/>
              <a:cs typeface="Bangla Sangam MN" charset="0"/>
            </a:endParaRPr>
          </a:p>
        </p:txBody>
      </p:sp>
      <p:sp>
        <p:nvSpPr>
          <p:cNvPr id="65" name="TextBox 64"/>
          <p:cNvSpPr txBox="1"/>
          <p:nvPr/>
        </p:nvSpPr>
        <p:spPr>
          <a:xfrm>
            <a:off x="9697949" y="3626742"/>
            <a:ext cx="2032000" cy="400110"/>
          </a:xfrm>
          <a:prstGeom prst="rect">
            <a:avLst/>
          </a:prstGeom>
          <a:noFill/>
        </p:spPr>
        <p:txBody>
          <a:bodyPr wrap="square" rtlCol="0">
            <a:spAutoFit/>
          </a:bodyPr>
          <a:lstStyle/>
          <a:p>
            <a:r>
              <a:rPr lang="en-US" sz="2000" smtClean="0">
                <a:ln>
                  <a:solidFill>
                    <a:schemeClr val="tx1">
                      <a:alpha val="21000"/>
                    </a:schemeClr>
                  </a:solidFill>
                </a:ln>
                <a:latin typeface="Bangla Sangam MN" charset="0"/>
                <a:ea typeface="Bangla Sangam MN" charset="0"/>
                <a:cs typeface="Bangla Sangam MN" charset="0"/>
              </a:rPr>
              <a:t>1e52</a:t>
            </a:r>
            <a:endParaRPr lang="en-US" sz="2000" dirty="0" smtClean="0">
              <a:ln>
                <a:solidFill>
                  <a:schemeClr val="tx1">
                    <a:alpha val="21000"/>
                  </a:schemeClr>
                </a:solidFill>
              </a:ln>
              <a:latin typeface="Bangla Sangam MN" charset="0"/>
              <a:ea typeface="Bangla Sangam MN" charset="0"/>
              <a:cs typeface="Bangla Sangam MN" charset="0"/>
            </a:endParaRPr>
          </a:p>
        </p:txBody>
      </p:sp>
      <p:sp>
        <p:nvSpPr>
          <p:cNvPr id="66" name="TextBox 65"/>
          <p:cNvSpPr txBox="1"/>
          <p:nvPr/>
        </p:nvSpPr>
        <p:spPr>
          <a:xfrm>
            <a:off x="9723349" y="1930994"/>
            <a:ext cx="2032000" cy="400110"/>
          </a:xfrm>
          <a:prstGeom prst="rect">
            <a:avLst/>
          </a:prstGeom>
          <a:noFill/>
        </p:spPr>
        <p:txBody>
          <a:bodyPr wrap="square" rtlCol="0">
            <a:spAutoFit/>
          </a:bodyPr>
          <a:lstStyle/>
          <a:p>
            <a:r>
              <a:rPr lang="en-US" sz="2000" dirty="0" smtClean="0">
                <a:ln>
                  <a:solidFill>
                    <a:schemeClr val="tx1">
                      <a:alpha val="21000"/>
                    </a:schemeClr>
                  </a:solidFill>
                </a:ln>
                <a:latin typeface="Bangla Sangam MN" charset="0"/>
                <a:ea typeface="Bangla Sangam MN" charset="0"/>
                <a:cs typeface="Bangla Sangam MN" charset="0"/>
              </a:rPr>
              <a:t>1e51</a:t>
            </a:r>
          </a:p>
        </p:txBody>
      </p:sp>
      <p:sp>
        <p:nvSpPr>
          <p:cNvPr id="67" name="TextBox 66"/>
          <p:cNvSpPr txBox="1"/>
          <p:nvPr/>
        </p:nvSpPr>
        <p:spPr>
          <a:xfrm>
            <a:off x="9721345" y="4452096"/>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68" name="TextBox 67"/>
          <p:cNvSpPr txBox="1"/>
          <p:nvPr/>
        </p:nvSpPr>
        <p:spPr>
          <a:xfrm>
            <a:off x="1422" y="3293330"/>
            <a:ext cx="4282156" cy="1815882"/>
          </a:xfrm>
          <a:prstGeom prst="rect">
            <a:avLst/>
          </a:prstGeom>
          <a:noFill/>
        </p:spPr>
        <p:txBody>
          <a:bodyPr wrap="square" rtlCol="0">
            <a:spAutoFit/>
          </a:bodyPr>
          <a:lstStyle/>
          <a:p>
            <a:pPr marL="285739" indent="-285739">
              <a:buFont typeface="Arial" charset="0"/>
              <a:buChar char="•"/>
            </a:pPr>
            <a:r>
              <a:rPr lang="en-US" sz="2800" dirty="0" smtClean="0">
                <a:solidFill>
                  <a:srgbClr val="FFFFF1"/>
                </a:solidFill>
                <a:latin typeface="Trebuchet MS" charset="0"/>
                <a:ea typeface="Trebuchet MS" charset="0"/>
                <a:cs typeface="Trebuchet MS" charset="0"/>
              </a:rPr>
              <a:t>Draw spheres and count the number of ionizing photons + neutral H + recombinations.</a:t>
            </a:r>
            <a:endParaRPr lang="en-US" sz="2800" dirty="0">
              <a:solidFill>
                <a:srgbClr val="FFFFF1"/>
              </a:solidFill>
              <a:latin typeface="Trebuchet MS" charset="0"/>
              <a:ea typeface="Trebuchet MS" charset="0"/>
              <a:cs typeface="Trebuchet MS" charset="0"/>
            </a:endParaRPr>
          </a:p>
        </p:txBody>
      </p:sp>
      <p:sp>
        <p:nvSpPr>
          <p:cNvPr id="70" name="Oval 69"/>
          <p:cNvSpPr/>
          <p:nvPr/>
        </p:nvSpPr>
        <p:spPr>
          <a:xfrm>
            <a:off x="4429003" y="1684889"/>
            <a:ext cx="6125862" cy="4553267"/>
          </a:xfrm>
          <a:prstGeom prst="ellipse">
            <a:avLst/>
          </a:prstGeom>
          <a:noFill/>
          <a:ln w="444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093322" y="1965416"/>
            <a:ext cx="4930897" cy="3801147"/>
          </a:xfrm>
          <a:prstGeom prst="ellipse">
            <a:avLst/>
          </a:prstGeom>
          <a:noFill/>
          <a:ln w="444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5854422" y="2601506"/>
            <a:ext cx="3318767" cy="2369791"/>
          </a:xfrm>
          <a:prstGeom prst="ellipse">
            <a:avLst/>
          </a:prstGeom>
          <a:noFill/>
          <a:ln w="444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1183" y="3333338"/>
            <a:ext cx="1179238" cy="983563"/>
          </a:xfrm>
          <a:prstGeom prst="rect">
            <a:avLst/>
          </a:prstGeom>
        </p:spPr>
      </p:pic>
      <p:sp>
        <p:nvSpPr>
          <p:cNvPr id="76" name="Oval 75"/>
          <p:cNvSpPr/>
          <p:nvPr/>
        </p:nvSpPr>
        <p:spPr>
          <a:xfrm>
            <a:off x="5788024" y="1695459"/>
            <a:ext cx="6125862" cy="4553267"/>
          </a:xfrm>
          <a:prstGeom prst="ellipse">
            <a:avLst/>
          </a:prstGeom>
          <a:noFill/>
          <a:ln w="444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itle 1"/>
          <p:cNvSpPr txBox="1">
            <a:spLocks/>
          </p:cNvSpPr>
          <p:nvPr/>
        </p:nvSpPr>
        <p:spPr>
          <a:xfrm>
            <a:off x="859465" y="-68925"/>
            <a:ext cx="10515600" cy="1325564"/>
          </a:xfrm>
          <a:prstGeom prst="rect">
            <a:avLst/>
          </a:prstGeom>
        </p:spPr>
        <p:txBody>
          <a:bodyPr vert="horz" lIns="91440" tIns="45720" rIns="91440" bIns="45720" rtlCol="0" anchor="b">
            <a:normAutofit/>
          </a:bodyPr>
          <a:lstStyle>
            <a:lvl1pPr algn="ctr" defTabSz="914361"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smtClean="0">
                <a:ln>
                  <a:solidFill>
                    <a:schemeClr val="tx1">
                      <a:alpha val="90000"/>
                    </a:schemeClr>
                  </a:solidFill>
                </a:ln>
                <a:solidFill>
                  <a:srgbClr val="FFC000"/>
                </a:solidFill>
                <a:latin typeface="Trebuchet MS" charset="0"/>
                <a:ea typeface="Trebuchet MS" charset="0"/>
                <a:cs typeface="Trebuchet MS" charset="0"/>
              </a:rPr>
              <a:t>Modelling Reionization</a:t>
            </a:r>
          </a:p>
        </p:txBody>
      </p:sp>
      <p:sp>
        <p:nvSpPr>
          <p:cNvPr id="78" name="TextBox 77"/>
          <p:cNvSpPr txBox="1"/>
          <p:nvPr/>
        </p:nvSpPr>
        <p:spPr>
          <a:xfrm>
            <a:off x="4807654" y="4450567"/>
            <a:ext cx="2032000" cy="400110"/>
          </a:xfrm>
          <a:prstGeom prst="rect">
            <a:avLst/>
          </a:prstGeom>
          <a:noFill/>
        </p:spPr>
        <p:txBody>
          <a:bodyPr wrap="square" rtlCol="0">
            <a:spAutoFit/>
          </a:bodyPr>
          <a:lstStyle/>
          <a:p>
            <a:r>
              <a:rPr lang="en-US" sz="2000" smtClean="0">
                <a:ln>
                  <a:solidFill>
                    <a:schemeClr val="tx1">
                      <a:alpha val="21000"/>
                    </a:schemeClr>
                  </a:solidFill>
                </a:ln>
                <a:latin typeface="Bangla Sangam MN" charset="0"/>
                <a:ea typeface="Bangla Sangam MN" charset="0"/>
                <a:cs typeface="Bangla Sangam MN" charset="0"/>
              </a:rPr>
              <a:t>1e52</a:t>
            </a:r>
            <a:endParaRPr lang="en-US" sz="2000" dirty="0" smtClean="0">
              <a:ln>
                <a:solidFill>
                  <a:schemeClr val="tx1">
                    <a:alpha val="21000"/>
                  </a:schemeClr>
                </a:solidFill>
              </a:ln>
              <a:latin typeface="Bangla Sangam MN" charset="0"/>
              <a:ea typeface="Bangla Sangam MN" charset="0"/>
              <a:cs typeface="Bangla Sangam MN" charset="0"/>
            </a:endParaRPr>
          </a:p>
        </p:txBody>
      </p:sp>
    </p:spTree>
    <p:extLst>
      <p:ext uri="{BB962C8B-B14F-4D97-AF65-F5344CB8AC3E}">
        <p14:creationId xmlns:p14="http://schemas.microsoft.com/office/powerpoint/2010/main" val="203788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8"/>
                                        </p:tgtEl>
                                        <p:attrNameLst>
                                          <p:attrName>style.visibility</p:attrName>
                                        </p:attrNameLst>
                                      </p:cBhvr>
                                      <p:to>
                                        <p:strVal val="visible"/>
                                      </p:to>
                                    </p:set>
                                  </p:childTnLst>
                                </p:cTn>
                              </p:par>
                              <p:par>
                                <p:cTn id="87" presetID="1" presetClass="exit" presetSubtype="0" fill="hold" grpId="0" nodeType="with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17"/>
                                        </p:tgtEl>
                                        <p:attrNameLst>
                                          <p:attrName>style.visibility</p:attrName>
                                        </p:attrNameLst>
                                      </p:cBhvr>
                                      <p:to>
                                        <p:strVal val="hidden"/>
                                      </p:to>
                                    </p:set>
                                  </p:childTnLst>
                                </p:cTn>
                              </p:par>
                              <p:par>
                                <p:cTn id="91" presetID="1" presetClass="exit" presetSubtype="0" fill="hold" grpId="0" nodeType="withEffect">
                                  <p:stCondLst>
                                    <p:cond delay="0"/>
                                  </p:stCondLst>
                                  <p:childTnLst>
                                    <p:set>
                                      <p:cBhvr>
                                        <p:cTn id="92" dur="1" fill="hold">
                                          <p:stCondLst>
                                            <p:cond delay="0"/>
                                          </p:stCondLst>
                                        </p:cTn>
                                        <p:tgtEl>
                                          <p:spTgt spid="22"/>
                                        </p:tgtEl>
                                        <p:attrNameLst>
                                          <p:attrName>style.visibility</p:attrName>
                                        </p:attrNameLst>
                                      </p:cBhvr>
                                      <p:to>
                                        <p:strVal val="hidden"/>
                                      </p:to>
                                    </p:set>
                                  </p:childTnLst>
                                </p:cTn>
                              </p:par>
                              <p:par>
                                <p:cTn id="93" presetID="1" presetClass="exit" presetSubtype="0" fill="hold" grpId="0" nodeType="withEffect">
                                  <p:stCondLst>
                                    <p:cond delay="0"/>
                                  </p:stCondLst>
                                  <p:childTnLst>
                                    <p:set>
                                      <p:cBhvr>
                                        <p:cTn id="94" dur="1" fill="hold">
                                          <p:stCondLst>
                                            <p:cond delay="0"/>
                                          </p:stCondLst>
                                        </p:cTn>
                                        <p:tgtEl>
                                          <p:spTgt spid="23"/>
                                        </p:tgtEl>
                                        <p:attrNameLst>
                                          <p:attrName>style.visibility</p:attrName>
                                        </p:attrNameLst>
                                      </p:cBhvr>
                                      <p:to>
                                        <p:strVal val="hidden"/>
                                      </p:to>
                                    </p:set>
                                  </p:childTnLst>
                                </p:cTn>
                              </p:par>
                              <p:par>
                                <p:cTn id="95" presetID="1" presetClass="exit" presetSubtype="0" fill="hold" grpId="0" nodeType="withEffect">
                                  <p:stCondLst>
                                    <p:cond delay="0"/>
                                  </p:stCondLst>
                                  <p:childTnLst>
                                    <p:set>
                                      <p:cBhvr>
                                        <p:cTn id="96" dur="1" fill="hold">
                                          <p:stCondLst>
                                            <p:cond delay="0"/>
                                          </p:stCondLst>
                                        </p:cTn>
                                        <p:tgtEl>
                                          <p:spTgt spid="25"/>
                                        </p:tgtEl>
                                        <p:attrNameLst>
                                          <p:attrName>style.visibility</p:attrName>
                                        </p:attrNameLst>
                                      </p:cBhvr>
                                      <p:to>
                                        <p:strVal val="hidden"/>
                                      </p:to>
                                    </p:set>
                                  </p:childTnLst>
                                </p:cTn>
                              </p:par>
                              <p:par>
                                <p:cTn id="97" presetID="1" presetClass="exit" presetSubtype="0" fill="hold" grpId="0" nodeType="withEffect">
                                  <p:stCondLst>
                                    <p:cond delay="0"/>
                                  </p:stCondLst>
                                  <p:childTnLst>
                                    <p:set>
                                      <p:cBhvr>
                                        <p:cTn id="98" dur="1" fill="hold">
                                          <p:stCondLst>
                                            <p:cond delay="0"/>
                                          </p:stCondLst>
                                        </p:cTn>
                                        <p:tgtEl>
                                          <p:spTgt spid="21"/>
                                        </p:tgtEl>
                                        <p:attrNameLst>
                                          <p:attrName>style.visibility</p:attrName>
                                        </p:attrNameLst>
                                      </p:cBhvr>
                                      <p:to>
                                        <p:strVal val="hidden"/>
                                      </p:to>
                                    </p:set>
                                  </p:childTnLst>
                                </p:cTn>
                              </p:par>
                              <p:par>
                                <p:cTn id="99" presetID="1" presetClass="exit" presetSubtype="0" fill="hold" grpId="0" nodeType="withEffect">
                                  <p:stCondLst>
                                    <p:cond delay="0"/>
                                  </p:stCondLst>
                                  <p:childTnLst>
                                    <p:set>
                                      <p:cBhvr>
                                        <p:cTn id="100" dur="1" fill="hold">
                                          <p:stCondLst>
                                            <p:cond delay="0"/>
                                          </p:stCondLst>
                                        </p:cTn>
                                        <p:tgtEl>
                                          <p:spTgt spid="24"/>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6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7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70"/>
                                        </p:tgtEl>
                                        <p:attrNameLst>
                                          <p:attrName>style.visibility</p:attrName>
                                        </p:attrNameLst>
                                      </p:cBhvr>
                                      <p:to>
                                        <p:strVal val="hidden"/>
                                      </p:to>
                                    </p:set>
                                  </p:childTnLst>
                                </p:cTn>
                              </p:par>
                              <p:par>
                                <p:cTn id="111" presetID="1" presetClass="entr" presetSubtype="0" fill="hold" grpId="0" nodeType="withEffect">
                                  <p:stCondLst>
                                    <p:cond delay="0"/>
                                  </p:stCondLst>
                                  <p:childTnLst>
                                    <p:set>
                                      <p:cBhvr>
                                        <p:cTn id="112" dur="1" fill="hold">
                                          <p:stCondLst>
                                            <p:cond delay="0"/>
                                          </p:stCondLst>
                                        </p:cTn>
                                        <p:tgtEl>
                                          <p:spTgt spid="7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1" nodeType="clickEffect">
                                  <p:stCondLst>
                                    <p:cond delay="0"/>
                                  </p:stCondLst>
                                  <p:childTnLst>
                                    <p:set>
                                      <p:cBhvr>
                                        <p:cTn id="116" dur="1" fill="hold">
                                          <p:stCondLst>
                                            <p:cond delay="0"/>
                                          </p:stCondLst>
                                        </p:cTn>
                                        <p:tgtEl>
                                          <p:spTgt spid="73"/>
                                        </p:tgtEl>
                                        <p:attrNameLst>
                                          <p:attrName>style.visibility</p:attrName>
                                        </p:attrNameLst>
                                      </p:cBhvr>
                                      <p:to>
                                        <p:strVal val="visible"/>
                                      </p:to>
                                    </p:set>
                                  </p:childTnLst>
                                </p:cTn>
                              </p:par>
                              <p:par>
                                <p:cTn id="117" presetID="1" presetClass="exit" presetSubtype="0" fill="hold" grpId="1" nodeType="withEffect">
                                  <p:stCondLst>
                                    <p:cond delay="0"/>
                                  </p:stCondLst>
                                  <p:childTnLst>
                                    <p:set>
                                      <p:cBhvr>
                                        <p:cTn id="118" dur="1" fill="hold">
                                          <p:stCondLst>
                                            <p:cond delay="0"/>
                                          </p:stCondLst>
                                        </p:cTn>
                                        <p:tgtEl>
                                          <p:spTgt spid="71"/>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7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76"/>
                                        </p:tgtEl>
                                        <p:attrNameLst>
                                          <p:attrName>style.visibility</p:attrName>
                                        </p:attrNameLst>
                                      </p:cBhvr>
                                      <p:to>
                                        <p:strVal val="visible"/>
                                      </p:to>
                                    </p:set>
                                  </p:childTnLst>
                                </p:cTn>
                              </p:par>
                              <p:par>
                                <p:cTn id="127" presetID="1" presetClass="exit" presetSubtype="0" fill="hold" grpId="2" nodeType="withEffect">
                                  <p:stCondLst>
                                    <p:cond delay="0"/>
                                  </p:stCondLst>
                                  <p:childTnLst>
                                    <p:set>
                                      <p:cBhvr>
                                        <p:cTn id="128" dur="1" fill="hold">
                                          <p:stCondLst>
                                            <p:cond delay="0"/>
                                          </p:stCondLst>
                                        </p:cTn>
                                        <p:tgtEl>
                                          <p:spTgt spid="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3" grpId="0"/>
      <p:bldP spid="27" grpId="0"/>
      <p:bldP spid="28"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70" grpId="0" animBg="1"/>
      <p:bldP spid="70" grpId="1" animBg="1"/>
      <p:bldP spid="71" grpId="0" animBg="1"/>
      <p:bldP spid="71" grpId="1" animBg="1"/>
      <p:bldP spid="73" grpId="1" animBg="1"/>
      <p:bldP spid="73" grpId="2" animBg="1"/>
      <p:bldP spid="76" grpId="0" animBg="1"/>
      <p:bldP spid="7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oR(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55736" y="1488712"/>
            <a:ext cx="6862825" cy="5147118"/>
          </a:xfrm>
          <a:prstGeom prst="rect">
            <a:avLst/>
          </a:prstGeom>
        </p:spPr>
      </p:pic>
      <p:sp>
        <p:nvSpPr>
          <p:cNvPr id="8" name="Title 1"/>
          <p:cNvSpPr txBox="1">
            <a:spLocks/>
          </p:cNvSpPr>
          <p:nvPr/>
        </p:nvSpPr>
        <p:spPr>
          <a:xfrm>
            <a:off x="859465" y="-68925"/>
            <a:ext cx="10515600" cy="1325564"/>
          </a:xfrm>
          <a:prstGeom prst="rect">
            <a:avLst/>
          </a:prstGeom>
        </p:spPr>
        <p:txBody>
          <a:bodyPr vert="horz" lIns="91440" tIns="45720" rIns="91440" bIns="45720" rtlCol="0" anchor="b">
            <a:normAutofit/>
          </a:bodyPr>
          <a:lstStyle>
            <a:lvl1pPr algn="ctr" defTabSz="914361"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smtClean="0">
                <a:ln>
                  <a:solidFill>
                    <a:schemeClr val="tx1">
                      <a:alpha val="90000"/>
                    </a:schemeClr>
                  </a:solidFill>
                </a:ln>
                <a:solidFill>
                  <a:srgbClr val="FFC000"/>
                </a:solidFill>
                <a:latin typeface="Trebuchet MS" charset="0"/>
                <a:ea typeface="Trebuchet MS" charset="0"/>
                <a:cs typeface="Trebuchet MS" charset="0"/>
              </a:rPr>
              <a:t>Modelling Reionization</a:t>
            </a:r>
          </a:p>
        </p:txBody>
      </p:sp>
    </p:spTree>
    <p:extLst>
      <p:ext uri="{BB962C8B-B14F-4D97-AF65-F5344CB8AC3E}">
        <p14:creationId xmlns:p14="http://schemas.microsoft.com/office/powerpoint/2010/main" val="190130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6663"/>
            <a:ext cx="5930232" cy="444767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3916" y="1776663"/>
            <a:ext cx="5935579" cy="4451684"/>
          </a:xfrm>
          <a:prstGeom prst="rect">
            <a:avLst/>
          </a:prstGeom>
        </p:spPr>
      </p:pic>
      <p:sp>
        <p:nvSpPr>
          <p:cNvPr id="6" name="Title 1"/>
          <p:cNvSpPr txBox="1">
            <a:spLocks/>
          </p:cNvSpPr>
          <p:nvPr/>
        </p:nvSpPr>
        <p:spPr>
          <a:xfrm>
            <a:off x="859465" y="-68925"/>
            <a:ext cx="10515600" cy="1325564"/>
          </a:xfrm>
          <a:prstGeom prst="rect">
            <a:avLst/>
          </a:prstGeom>
        </p:spPr>
        <p:txBody>
          <a:bodyPr vert="horz" lIns="91440" tIns="45720" rIns="91440" bIns="45720" rtlCol="0" anchor="b">
            <a:normAutofit/>
          </a:bodyPr>
          <a:lstStyle>
            <a:lvl1pPr algn="ctr" defTabSz="914361"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smtClean="0">
                <a:ln>
                  <a:solidFill>
                    <a:schemeClr val="tx1">
                      <a:alpha val="90000"/>
                    </a:schemeClr>
                  </a:solidFill>
                </a:ln>
                <a:solidFill>
                  <a:srgbClr val="FFC000"/>
                </a:solidFill>
                <a:latin typeface="Trebuchet MS" charset="0"/>
                <a:ea typeface="Trebuchet MS" charset="0"/>
                <a:cs typeface="Trebuchet MS" charset="0"/>
              </a:rPr>
              <a:t>Modelling Reionization</a:t>
            </a:r>
          </a:p>
        </p:txBody>
      </p:sp>
      <p:sp>
        <p:nvSpPr>
          <p:cNvPr id="7" name="Rectangle 6"/>
          <p:cNvSpPr/>
          <p:nvPr/>
        </p:nvSpPr>
        <p:spPr>
          <a:xfrm>
            <a:off x="808946" y="1608285"/>
            <a:ext cx="1410613" cy="593859"/>
          </a:xfrm>
          <a:prstGeom prst="rect">
            <a:avLst/>
          </a:prstGeom>
          <a:solidFill>
            <a:srgbClr val="8080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29293" y="1555813"/>
            <a:ext cx="1169917" cy="646331"/>
          </a:xfrm>
          <a:prstGeom prst="rect">
            <a:avLst/>
          </a:prstGeom>
          <a:noFill/>
        </p:spPr>
        <p:txBody>
          <a:bodyPr wrap="square" rtlCol="0">
            <a:spAutoFit/>
          </a:bodyPr>
          <a:lstStyle/>
          <a:p>
            <a:pPr algn="ctr"/>
            <a:r>
              <a:rPr lang="en-US" dirty="0" err="1" smtClean="0">
                <a:solidFill>
                  <a:srgbClr val="FFFFF1"/>
                </a:solidFill>
                <a:latin typeface="Trebuchet MS" charset="0"/>
                <a:ea typeface="Trebuchet MS" charset="0"/>
                <a:cs typeface="Trebuchet MS" charset="0"/>
              </a:rPr>
              <a:t>f</a:t>
            </a:r>
            <a:r>
              <a:rPr lang="en-US" baseline="-25000" dirty="0" err="1" smtClean="0">
                <a:solidFill>
                  <a:srgbClr val="FFFFF1"/>
                </a:solidFill>
                <a:latin typeface="Trebuchet MS" charset="0"/>
                <a:ea typeface="Trebuchet MS" charset="0"/>
                <a:cs typeface="Trebuchet MS" charset="0"/>
              </a:rPr>
              <a:t>esc</a:t>
            </a:r>
            <a:r>
              <a:rPr lang="en-US" dirty="0" smtClean="0">
                <a:solidFill>
                  <a:srgbClr val="FFFFF1"/>
                </a:solidFill>
                <a:latin typeface="Trebuchet MS" charset="0"/>
                <a:ea typeface="Trebuchet MS" charset="0"/>
                <a:cs typeface="Trebuchet MS" charset="0"/>
              </a:rPr>
              <a:t> Constant</a:t>
            </a:r>
          </a:p>
        </p:txBody>
      </p:sp>
      <p:sp>
        <p:nvSpPr>
          <p:cNvPr id="9" name="Rectangle 8"/>
          <p:cNvSpPr/>
          <p:nvPr/>
        </p:nvSpPr>
        <p:spPr>
          <a:xfrm>
            <a:off x="2323198" y="1608285"/>
            <a:ext cx="1410613" cy="593859"/>
          </a:xfrm>
          <a:prstGeom prst="rect">
            <a:avLst/>
          </a:prstGeom>
          <a:solidFill>
            <a:srgbClr val="8080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274832" y="1555813"/>
            <a:ext cx="1380568" cy="646331"/>
          </a:xfrm>
          <a:prstGeom prst="rect">
            <a:avLst/>
          </a:prstGeom>
          <a:noFill/>
        </p:spPr>
        <p:txBody>
          <a:bodyPr wrap="square" rtlCol="0">
            <a:spAutoFit/>
          </a:bodyPr>
          <a:lstStyle/>
          <a:p>
            <a:pPr algn="ctr"/>
            <a:r>
              <a:rPr lang="en-US" dirty="0" err="1" smtClean="0">
                <a:solidFill>
                  <a:srgbClr val="FFFFF1"/>
                </a:solidFill>
                <a:latin typeface="Trebuchet MS" charset="0"/>
                <a:ea typeface="Trebuchet MS" charset="0"/>
                <a:cs typeface="Trebuchet MS" charset="0"/>
              </a:rPr>
              <a:t>f</a:t>
            </a:r>
            <a:r>
              <a:rPr lang="en-US" baseline="-25000" dirty="0" err="1" smtClean="0">
                <a:solidFill>
                  <a:srgbClr val="FFFFF1"/>
                </a:solidFill>
                <a:latin typeface="Trebuchet MS" charset="0"/>
                <a:ea typeface="Trebuchet MS" charset="0"/>
                <a:cs typeface="Trebuchet MS" charset="0"/>
              </a:rPr>
              <a:t>esc</a:t>
            </a:r>
            <a:r>
              <a:rPr lang="en-US" dirty="0" smtClean="0">
                <a:solidFill>
                  <a:srgbClr val="FFFFF1"/>
                </a:solidFill>
                <a:latin typeface="Trebuchet MS" charset="0"/>
                <a:ea typeface="Trebuchet MS" charset="0"/>
                <a:cs typeface="Trebuchet MS" charset="0"/>
              </a:rPr>
              <a:t> </a:t>
            </a:r>
          </a:p>
          <a:p>
            <a:pPr algn="ctr"/>
            <a:r>
              <a:rPr lang="en-US" dirty="0" smtClean="0">
                <a:solidFill>
                  <a:srgbClr val="FFFFF1"/>
                </a:solidFill>
                <a:latin typeface="Trebuchet MS" charset="0"/>
                <a:ea typeface="Trebuchet MS" charset="0"/>
                <a:cs typeface="Trebuchet MS" charset="0"/>
              </a:rPr>
              <a:t>Halo Mass</a:t>
            </a:r>
            <a:r>
              <a:rPr lang="en-US" baseline="30000" dirty="0" smtClean="0">
                <a:solidFill>
                  <a:srgbClr val="FFFFF1"/>
                </a:solidFill>
                <a:latin typeface="Trebuchet MS" charset="0"/>
                <a:ea typeface="Trebuchet MS" charset="0"/>
                <a:cs typeface="Trebuchet MS" charset="0"/>
              </a:rPr>
              <a:t>-1</a:t>
            </a:r>
            <a:endParaRPr lang="en-US" dirty="0" smtClean="0">
              <a:solidFill>
                <a:srgbClr val="FFFFF1"/>
              </a:solidFill>
              <a:latin typeface="Trebuchet MS" charset="0"/>
              <a:ea typeface="Trebuchet MS" charset="0"/>
              <a:cs typeface="Trebuchet MS" charset="0"/>
            </a:endParaRPr>
          </a:p>
        </p:txBody>
      </p:sp>
      <p:sp>
        <p:nvSpPr>
          <p:cNvPr id="11" name="Rectangle 10"/>
          <p:cNvSpPr/>
          <p:nvPr/>
        </p:nvSpPr>
        <p:spPr>
          <a:xfrm>
            <a:off x="3926307" y="1608285"/>
            <a:ext cx="1410613" cy="593859"/>
          </a:xfrm>
          <a:prstGeom prst="rect">
            <a:avLst/>
          </a:prstGeom>
          <a:solidFill>
            <a:srgbClr val="8080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871415" y="1582048"/>
            <a:ext cx="1522689" cy="646331"/>
          </a:xfrm>
          <a:prstGeom prst="rect">
            <a:avLst/>
          </a:prstGeom>
          <a:noFill/>
          <a:effectLst/>
        </p:spPr>
        <p:txBody>
          <a:bodyPr wrap="square" rtlCol="0">
            <a:spAutoFit/>
          </a:bodyPr>
          <a:lstStyle/>
          <a:p>
            <a:pPr algn="ctr"/>
            <a:r>
              <a:rPr lang="en-US" dirty="0" err="1" smtClean="0">
                <a:solidFill>
                  <a:srgbClr val="FFFFF1"/>
                </a:solidFill>
                <a:latin typeface="Trebuchet MS" charset="0"/>
                <a:ea typeface="Trebuchet MS" charset="0"/>
                <a:cs typeface="Trebuchet MS" charset="0"/>
              </a:rPr>
              <a:t>f</a:t>
            </a:r>
            <a:r>
              <a:rPr lang="en-US" baseline="-25000" dirty="0" err="1" smtClean="0">
                <a:solidFill>
                  <a:srgbClr val="FFFFF1"/>
                </a:solidFill>
                <a:latin typeface="Trebuchet MS" charset="0"/>
                <a:ea typeface="Trebuchet MS" charset="0"/>
                <a:cs typeface="Trebuchet MS" charset="0"/>
              </a:rPr>
              <a:t>esc</a:t>
            </a:r>
            <a:r>
              <a:rPr lang="en-US" dirty="0" smtClean="0">
                <a:solidFill>
                  <a:srgbClr val="FFFFF1"/>
                </a:solidFill>
                <a:latin typeface="Trebuchet MS" charset="0"/>
                <a:ea typeface="Trebuchet MS" charset="0"/>
                <a:cs typeface="Trebuchet MS" charset="0"/>
              </a:rPr>
              <a:t> </a:t>
            </a:r>
          </a:p>
          <a:p>
            <a:pPr algn="ctr"/>
            <a:r>
              <a:rPr lang="en-US" dirty="0" smtClean="0">
                <a:solidFill>
                  <a:srgbClr val="FFFFF1"/>
                </a:solidFill>
                <a:latin typeface="Trebuchet MS" charset="0"/>
                <a:ea typeface="Trebuchet MS" charset="0"/>
                <a:cs typeface="Trebuchet MS" charset="0"/>
              </a:rPr>
              <a:t>Ejected </a:t>
            </a:r>
            <a:r>
              <a:rPr lang="en-US" dirty="0" err="1" smtClean="0">
                <a:solidFill>
                  <a:srgbClr val="FFFFF1"/>
                </a:solidFill>
                <a:latin typeface="Trebuchet MS" charset="0"/>
                <a:ea typeface="Trebuchet MS" charset="0"/>
                <a:cs typeface="Trebuchet MS" charset="0"/>
              </a:rPr>
              <a:t>Frac</a:t>
            </a:r>
            <a:endParaRPr lang="en-US" dirty="0" smtClean="0">
              <a:solidFill>
                <a:srgbClr val="FFFFF1"/>
              </a:solidFill>
              <a:latin typeface="Trebuchet MS" charset="0"/>
              <a:ea typeface="Trebuchet MS" charset="0"/>
              <a:cs typeface="Trebuchet MS" charset="0"/>
            </a:endParaRPr>
          </a:p>
        </p:txBody>
      </p:sp>
      <p:sp>
        <p:nvSpPr>
          <p:cNvPr id="13" name="Rectangle 12"/>
          <p:cNvSpPr/>
          <p:nvPr/>
        </p:nvSpPr>
        <p:spPr>
          <a:xfrm>
            <a:off x="15963" y="2350711"/>
            <a:ext cx="913329" cy="593859"/>
          </a:xfrm>
          <a:prstGeom prst="rect">
            <a:avLst/>
          </a:prstGeom>
          <a:solidFill>
            <a:srgbClr val="8080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62271" y="2523148"/>
            <a:ext cx="1423948" cy="276999"/>
          </a:xfrm>
          <a:prstGeom prst="rect">
            <a:avLst/>
          </a:prstGeom>
          <a:noFill/>
        </p:spPr>
        <p:txBody>
          <a:bodyPr wrap="square" rtlCol="0">
            <a:spAutoFit/>
          </a:bodyPr>
          <a:lstStyle/>
          <a:p>
            <a:pPr algn="ctr"/>
            <a:r>
              <a:rPr lang="en-US" sz="1200" dirty="0" smtClean="0">
                <a:solidFill>
                  <a:srgbClr val="FFFFF1"/>
                </a:solidFill>
                <a:latin typeface="Trebuchet MS" charset="0"/>
                <a:ea typeface="Trebuchet MS" charset="0"/>
                <a:cs typeface="Trebuchet MS" charset="0"/>
              </a:rPr>
              <a:t>&lt;</a:t>
            </a:r>
            <a:r>
              <a:rPr lang="en-US" sz="1200" dirty="0" err="1" smtClean="0">
                <a:solidFill>
                  <a:srgbClr val="FFFFF1"/>
                </a:solidFill>
                <a:latin typeface="Trebuchet MS" charset="0"/>
                <a:ea typeface="Trebuchet MS" charset="0"/>
                <a:cs typeface="Trebuchet MS" charset="0"/>
              </a:rPr>
              <a:t>x</a:t>
            </a:r>
            <a:r>
              <a:rPr lang="en-US" sz="1200" baseline="-25000" dirty="0" err="1" smtClean="0">
                <a:solidFill>
                  <a:srgbClr val="FFFFF1"/>
                </a:solidFill>
                <a:latin typeface="Trebuchet MS" charset="0"/>
                <a:ea typeface="Trebuchet MS" charset="0"/>
                <a:cs typeface="Trebuchet MS" charset="0"/>
              </a:rPr>
              <a:t>HI</a:t>
            </a:r>
            <a:r>
              <a:rPr lang="en-US" sz="1200" dirty="0" smtClean="0">
                <a:solidFill>
                  <a:srgbClr val="FFFFF1"/>
                </a:solidFill>
                <a:latin typeface="Trebuchet MS" charset="0"/>
                <a:ea typeface="Trebuchet MS" charset="0"/>
                <a:cs typeface="Trebuchet MS" charset="0"/>
              </a:rPr>
              <a:t>&gt; = 0.75</a:t>
            </a:r>
          </a:p>
        </p:txBody>
      </p:sp>
      <p:sp>
        <p:nvSpPr>
          <p:cNvPr id="15" name="Rectangle 14"/>
          <p:cNvSpPr/>
          <p:nvPr/>
        </p:nvSpPr>
        <p:spPr>
          <a:xfrm>
            <a:off x="0" y="3691055"/>
            <a:ext cx="913329" cy="593859"/>
          </a:xfrm>
          <a:prstGeom prst="rect">
            <a:avLst/>
          </a:prstGeom>
          <a:solidFill>
            <a:srgbClr val="8080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8234" y="3863492"/>
            <a:ext cx="1423948" cy="276999"/>
          </a:xfrm>
          <a:prstGeom prst="rect">
            <a:avLst/>
          </a:prstGeom>
          <a:noFill/>
        </p:spPr>
        <p:txBody>
          <a:bodyPr wrap="square" rtlCol="0">
            <a:spAutoFit/>
          </a:bodyPr>
          <a:lstStyle/>
          <a:p>
            <a:pPr algn="ctr"/>
            <a:r>
              <a:rPr lang="en-US" sz="1200" dirty="0" smtClean="0">
                <a:solidFill>
                  <a:srgbClr val="FFFFF1"/>
                </a:solidFill>
                <a:latin typeface="Trebuchet MS" charset="0"/>
                <a:ea typeface="Trebuchet MS" charset="0"/>
                <a:cs typeface="Trebuchet MS" charset="0"/>
              </a:rPr>
              <a:t>&lt;</a:t>
            </a:r>
            <a:r>
              <a:rPr lang="en-US" sz="1200" dirty="0" err="1" smtClean="0">
                <a:solidFill>
                  <a:srgbClr val="FFFFF1"/>
                </a:solidFill>
                <a:latin typeface="Trebuchet MS" charset="0"/>
                <a:ea typeface="Trebuchet MS" charset="0"/>
                <a:cs typeface="Trebuchet MS" charset="0"/>
              </a:rPr>
              <a:t>x</a:t>
            </a:r>
            <a:r>
              <a:rPr lang="en-US" sz="1200" baseline="-25000" dirty="0" err="1" smtClean="0">
                <a:solidFill>
                  <a:srgbClr val="FFFFF1"/>
                </a:solidFill>
                <a:latin typeface="Trebuchet MS" charset="0"/>
                <a:ea typeface="Trebuchet MS" charset="0"/>
                <a:cs typeface="Trebuchet MS" charset="0"/>
              </a:rPr>
              <a:t>HI</a:t>
            </a:r>
            <a:r>
              <a:rPr lang="en-US" sz="1200" dirty="0" smtClean="0">
                <a:solidFill>
                  <a:srgbClr val="FFFFF1"/>
                </a:solidFill>
                <a:latin typeface="Trebuchet MS" charset="0"/>
                <a:ea typeface="Trebuchet MS" charset="0"/>
                <a:cs typeface="Trebuchet MS" charset="0"/>
              </a:rPr>
              <a:t>&gt; = 0.50</a:t>
            </a:r>
          </a:p>
        </p:txBody>
      </p:sp>
      <p:sp>
        <p:nvSpPr>
          <p:cNvPr id="17" name="Rectangle 16"/>
          <p:cNvSpPr/>
          <p:nvPr/>
        </p:nvSpPr>
        <p:spPr>
          <a:xfrm>
            <a:off x="0" y="4942414"/>
            <a:ext cx="913329" cy="593859"/>
          </a:xfrm>
          <a:prstGeom prst="rect">
            <a:avLst/>
          </a:prstGeom>
          <a:solidFill>
            <a:srgbClr val="8080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78234" y="5114851"/>
            <a:ext cx="1423948" cy="276999"/>
          </a:xfrm>
          <a:prstGeom prst="rect">
            <a:avLst/>
          </a:prstGeom>
          <a:noFill/>
        </p:spPr>
        <p:txBody>
          <a:bodyPr wrap="square" rtlCol="0">
            <a:spAutoFit/>
          </a:bodyPr>
          <a:lstStyle/>
          <a:p>
            <a:pPr algn="ctr"/>
            <a:r>
              <a:rPr lang="en-US" sz="1200" dirty="0" smtClean="0">
                <a:solidFill>
                  <a:srgbClr val="FFFFF1"/>
                </a:solidFill>
                <a:latin typeface="Trebuchet MS" charset="0"/>
                <a:ea typeface="Trebuchet MS" charset="0"/>
                <a:cs typeface="Trebuchet MS" charset="0"/>
              </a:rPr>
              <a:t>&lt;</a:t>
            </a:r>
            <a:r>
              <a:rPr lang="en-US" sz="1200" dirty="0" err="1" smtClean="0">
                <a:solidFill>
                  <a:srgbClr val="FFFFF1"/>
                </a:solidFill>
                <a:latin typeface="Trebuchet MS" charset="0"/>
                <a:ea typeface="Trebuchet MS" charset="0"/>
                <a:cs typeface="Trebuchet MS" charset="0"/>
              </a:rPr>
              <a:t>x</a:t>
            </a:r>
            <a:r>
              <a:rPr lang="en-US" sz="1200" baseline="-25000" dirty="0" err="1" smtClean="0">
                <a:solidFill>
                  <a:srgbClr val="FFFFF1"/>
                </a:solidFill>
                <a:latin typeface="Trebuchet MS" charset="0"/>
                <a:ea typeface="Trebuchet MS" charset="0"/>
                <a:cs typeface="Trebuchet MS" charset="0"/>
              </a:rPr>
              <a:t>HI</a:t>
            </a:r>
            <a:r>
              <a:rPr lang="en-US" sz="1200" dirty="0" smtClean="0">
                <a:solidFill>
                  <a:srgbClr val="FFFFF1"/>
                </a:solidFill>
                <a:latin typeface="Trebuchet MS" charset="0"/>
                <a:ea typeface="Trebuchet MS" charset="0"/>
                <a:cs typeface="Trebuchet MS" charset="0"/>
              </a:rPr>
              <a:t>&gt; = 0.25</a:t>
            </a:r>
          </a:p>
        </p:txBody>
      </p:sp>
    </p:spTree>
    <p:extLst>
      <p:ext uri="{BB962C8B-B14F-4D97-AF65-F5344CB8AC3E}">
        <p14:creationId xmlns:p14="http://schemas.microsoft.com/office/powerpoint/2010/main" val="1714963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06549"/>
            <a:ext cx="10515600" cy="5032376"/>
          </a:xfrm>
        </p:spPr>
        <p:txBody>
          <a:bodyPr>
            <a:noAutofit/>
          </a:bodyPr>
          <a:lstStyle/>
          <a:p>
            <a:pPr marL="285750" indent="-285750">
              <a:buFont typeface="Arial" charset="0"/>
              <a:buChar char="•"/>
            </a:pPr>
            <a:r>
              <a:rPr lang="en-US" dirty="0" smtClean="0">
                <a:solidFill>
                  <a:schemeClr val="bg1"/>
                </a:solidFill>
                <a:latin typeface="Trebuchet MS" charset="0"/>
                <a:ea typeface="Trebuchet MS" charset="0"/>
                <a:cs typeface="Trebuchet MS" charset="0"/>
              </a:rPr>
              <a:t>Quantify the difference between morphology + duration of reionization for different </a:t>
            </a:r>
            <a:r>
              <a:rPr lang="en-US" dirty="0" err="1" smtClean="0">
                <a:solidFill>
                  <a:schemeClr val="bg1"/>
                </a:solidFill>
                <a:latin typeface="Trebuchet MS" charset="0"/>
                <a:ea typeface="Trebuchet MS" charset="0"/>
                <a:cs typeface="Trebuchet MS" charset="0"/>
              </a:rPr>
              <a:t>f</a:t>
            </a:r>
            <a:r>
              <a:rPr lang="en-US" baseline="-25000" dirty="0" err="1" smtClean="0">
                <a:solidFill>
                  <a:schemeClr val="bg1"/>
                </a:solidFill>
                <a:latin typeface="Trebuchet MS" charset="0"/>
                <a:ea typeface="Trebuchet MS" charset="0"/>
                <a:cs typeface="Trebuchet MS" charset="0"/>
              </a:rPr>
              <a:t>esc</a:t>
            </a:r>
            <a:r>
              <a:rPr lang="en-US" dirty="0" smtClean="0">
                <a:solidFill>
                  <a:schemeClr val="bg1"/>
                </a:solidFill>
                <a:latin typeface="Trebuchet MS" charset="0"/>
                <a:ea typeface="Trebuchet MS" charset="0"/>
                <a:cs typeface="Trebuchet MS" charset="0"/>
              </a:rPr>
              <a:t> prescriptions.</a:t>
            </a:r>
          </a:p>
          <a:p>
            <a:pPr marL="285750" indent="-285750">
              <a:buFont typeface="Arial" charset="0"/>
              <a:buChar char="•"/>
            </a:pPr>
            <a:endParaRPr lang="en-US" dirty="0">
              <a:solidFill>
                <a:schemeClr val="bg1"/>
              </a:solidFill>
              <a:latin typeface="Trebuchet MS" charset="0"/>
              <a:ea typeface="Trebuchet MS" charset="0"/>
              <a:cs typeface="Trebuchet MS" charset="0"/>
            </a:endParaRPr>
          </a:p>
          <a:p>
            <a:pPr marL="285750" indent="-285750">
              <a:buFont typeface="Arial" charset="0"/>
              <a:buChar char="•"/>
            </a:pPr>
            <a:r>
              <a:rPr lang="en-US" dirty="0" smtClean="0">
                <a:solidFill>
                  <a:schemeClr val="bg1"/>
                </a:solidFill>
                <a:latin typeface="Trebuchet MS" charset="0"/>
                <a:ea typeface="Trebuchet MS" charset="0"/>
                <a:cs typeface="Trebuchet MS" charset="0"/>
              </a:rPr>
              <a:t>Paper 1: “Morphology of ionized regions under various escape fraction parameterizations”.</a:t>
            </a:r>
          </a:p>
          <a:p>
            <a:pPr marL="285750" indent="-285750">
              <a:buFont typeface="Arial" charset="0"/>
              <a:buChar char="•"/>
            </a:pPr>
            <a:endParaRPr lang="en-US" dirty="0">
              <a:solidFill>
                <a:schemeClr val="bg1"/>
              </a:solidFill>
              <a:latin typeface="Trebuchet MS" charset="0"/>
              <a:ea typeface="Trebuchet MS" charset="0"/>
              <a:cs typeface="Trebuchet MS" charset="0"/>
            </a:endParaRPr>
          </a:p>
          <a:p>
            <a:pPr marL="285750" indent="-285750">
              <a:buFont typeface="Arial" charset="0"/>
              <a:buChar char="•"/>
            </a:pPr>
            <a:r>
              <a:rPr lang="en-US" dirty="0" smtClean="0">
                <a:solidFill>
                  <a:schemeClr val="bg1"/>
                </a:solidFill>
                <a:latin typeface="Trebuchet MS" charset="0"/>
                <a:ea typeface="Trebuchet MS" charset="0"/>
                <a:cs typeface="Trebuchet MS" charset="0"/>
              </a:rPr>
              <a:t>Turn our results into observables (21cm signal) that telescopes can measure.</a:t>
            </a:r>
          </a:p>
          <a:p>
            <a:pPr marL="285750" indent="-285750">
              <a:buFont typeface="Arial" charset="0"/>
              <a:buChar char="•"/>
            </a:pPr>
            <a:endParaRPr lang="en-US" dirty="0">
              <a:solidFill>
                <a:schemeClr val="bg1"/>
              </a:solidFill>
              <a:latin typeface="Trebuchet MS" charset="0"/>
              <a:ea typeface="Trebuchet MS" charset="0"/>
              <a:cs typeface="Trebuchet MS" charset="0"/>
            </a:endParaRPr>
          </a:p>
          <a:p>
            <a:pPr marL="285750" indent="-285750">
              <a:buFont typeface="Arial" charset="0"/>
              <a:buChar char="•"/>
            </a:pPr>
            <a:r>
              <a:rPr lang="en-US" dirty="0" smtClean="0">
                <a:solidFill>
                  <a:schemeClr val="bg1"/>
                </a:solidFill>
                <a:latin typeface="Trebuchet MS" charset="0"/>
                <a:ea typeface="Trebuchet MS" charset="0"/>
                <a:cs typeface="Trebuchet MS" charset="0"/>
              </a:rPr>
              <a:t>Couple the semi-analytic model with the reionization model to account for reduced matter infall. </a:t>
            </a:r>
            <a:endParaRPr lang="en-US" dirty="0">
              <a:solidFill>
                <a:schemeClr val="bg1"/>
              </a:solidFill>
              <a:latin typeface="Trebuchet MS" charset="0"/>
              <a:ea typeface="Trebuchet MS" charset="0"/>
              <a:cs typeface="Trebuchet MS" charset="0"/>
            </a:endParaRPr>
          </a:p>
          <a:p>
            <a:pPr marL="285750" indent="-285750">
              <a:buFont typeface="Arial" charset="0"/>
              <a:buChar char="•"/>
            </a:pPr>
            <a:endParaRPr lang="en-US" dirty="0">
              <a:solidFill>
                <a:schemeClr val="bg1"/>
              </a:solidFill>
              <a:latin typeface="Trebuchet MS" charset="0"/>
              <a:ea typeface="Trebuchet MS" charset="0"/>
              <a:cs typeface="Trebuchet MS" charset="0"/>
            </a:endParaRPr>
          </a:p>
          <a:p>
            <a:pPr marL="285750" indent="-285750">
              <a:buFont typeface="Arial" charset="0"/>
              <a:buChar char="•"/>
            </a:pPr>
            <a:endParaRPr lang="en-US" dirty="0">
              <a:latin typeface="Trebuchet MS" charset="0"/>
              <a:ea typeface="Trebuchet MS" charset="0"/>
              <a:cs typeface="Trebuchet MS" charset="0"/>
            </a:endParaRPr>
          </a:p>
        </p:txBody>
      </p:sp>
      <p:sp>
        <p:nvSpPr>
          <p:cNvPr id="5" name="Title 1"/>
          <p:cNvSpPr txBox="1">
            <a:spLocks/>
          </p:cNvSpPr>
          <p:nvPr/>
        </p:nvSpPr>
        <p:spPr>
          <a:xfrm>
            <a:off x="859465" y="-68925"/>
            <a:ext cx="10515600" cy="1325564"/>
          </a:xfrm>
          <a:prstGeom prst="rect">
            <a:avLst/>
          </a:prstGeom>
        </p:spPr>
        <p:txBody>
          <a:bodyPr vert="horz" lIns="91440" tIns="45720" rIns="91440" bIns="45720" rtlCol="0" anchor="b">
            <a:normAutofit/>
          </a:bodyPr>
          <a:lstStyle>
            <a:lvl1pPr algn="ctr" defTabSz="914361"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smtClean="0">
                <a:ln>
                  <a:solidFill>
                    <a:schemeClr val="tx1">
                      <a:alpha val="90000"/>
                    </a:schemeClr>
                  </a:solidFill>
                </a:ln>
                <a:solidFill>
                  <a:srgbClr val="FFC000"/>
                </a:solidFill>
                <a:latin typeface="Trebuchet MS" charset="0"/>
                <a:ea typeface="Trebuchet MS" charset="0"/>
                <a:cs typeface="Trebuchet MS" charset="0"/>
              </a:rPr>
              <a:t>The Next 12 Months</a:t>
            </a:r>
          </a:p>
        </p:txBody>
      </p:sp>
    </p:spTree>
    <p:extLst>
      <p:ext uri="{BB962C8B-B14F-4D97-AF65-F5344CB8AC3E}">
        <p14:creationId xmlns:p14="http://schemas.microsoft.com/office/powerpoint/2010/main" val="19658205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859465" y="1256639"/>
            <a:ext cx="11000874" cy="5032376"/>
          </a:xfrm>
        </p:spPr>
        <p:txBody>
          <a:bodyPr>
            <a:noAutofit/>
          </a:bodyPr>
          <a:lstStyle/>
          <a:p>
            <a:r>
              <a:rPr lang="en-US" sz="2300" dirty="0">
                <a:solidFill>
                  <a:schemeClr val="bg1"/>
                </a:solidFill>
                <a:latin typeface="Trebuchet MS" charset="0"/>
                <a:ea typeface="Trebuchet MS" charset="0"/>
                <a:cs typeface="Trebuchet MS" charset="0"/>
              </a:rPr>
              <a:t>August </a:t>
            </a:r>
            <a:r>
              <a:rPr lang="en-US" sz="2300" dirty="0" smtClean="0">
                <a:solidFill>
                  <a:schemeClr val="bg1"/>
                </a:solidFill>
                <a:latin typeface="Trebuchet MS" charset="0"/>
                <a:ea typeface="Trebuchet MS" charset="0"/>
                <a:cs typeface="Trebuchet MS" charset="0"/>
              </a:rPr>
              <a:t>2017: </a:t>
            </a:r>
            <a:r>
              <a:rPr lang="en-US" sz="2300" dirty="0">
                <a:solidFill>
                  <a:schemeClr val="bg1"/>
                </a:solidFill>
                <a:latin typeface="Trebuchet MS" charset="0"/>
                <a:ea typeface="Trebuchet MS" charset="0"/>
                <a:cs typeface="Trebuchet MS" charset="0"/>
              </a:rPr>
              <a:t>Mid-candidature review</a:t>
            </a:r>
          </a:p>
          <a:p>
            <a:r>
              <a:rPr lang="en-US" sz="2300" dirty="0">
                <a:solidFill>
                  <a:schemeClr val="bg1"/>
                </a:solidFill>
                <a:latin typeface="Trebuchet MS" charset="0"/>
                <a:ea typeface="Trebuchet MS" charset="0"/>
                <a:cs typeface="Trebuchet MS" charset="0"/>
              </a:rPr>
              <a:t>August </a:t>
            </a:r>
            <a:r>
              <a:rPr lang="en-US" sz="2300" dirty="0" smtClean="0">
                <a:solidFill>
                  <a:schemeClr val="bg1"/>
                </a:solidFill>
                <a:latin typeface="Trebuchet MS" charset="0"/>
                <a:ea typeface="Trebuchet MS" charset="0"/>
                <a:cs typeface="Trebuchet MS" charset="0"/>
              </a:rPr>
              <a:t>2017: </a:t>
            </a:r>
            <a:r>
              <a:rPr lang="en-US" sz="2300" dirty="0">
                <a:solidFill>
                  <a:schemeClr val="bg1"/>
                </a:solidFill>
                <a:latin typeface="Trebuchet MS" charset="0"/>
                <a:ea typeface="Trebuchet MS" charset="0"/>
                <a:cs typeface="Trebuchet MS" charset="0"/>
              </a:rPr>
              <a:t>Finalize N-body simulation and construct merger trees</a:t>
            </a:r>
          </a:p>
          <a:p>
            <a:r>
              <a:rPr lang="en-US" sz="2300" dirty="0">
                <a:solidFill>
                  <a:schemeClr val="bg1"/>
                </a:solidFill>
                <a:latin typeface="Trebuchet MS" charset="0"/>
                <a:ea typeface="Trebuchet MS" charset="0"/>
                <a:cs typeface="Trebuchet MS" charset="0"/>
              </a:rPr>
              <a:t>September-October </a:t>
            </a:r>
            <a:r>
              <a:rPr lang="en-US" sz="2300" dirty="0" smtClean="0">
                <a:solidFill>
                  <a:schemeClr val="bg1"/>
                </a:solidFill>
                <a:latin typeface="Trebuchet MS" charset="0"/>
                <a:ea typeface="Trebuchet MS" charset="0"/>
                <a:cs typeface="Trebuchet MS" charset="0"/>
              </a:rPr>
              <a:t>2017: </a:t>
            </a:r>
            <a:r>
              <a:rPr lang="en-US" sz="2300" dirty="0">
                <a:solidFill>
                  <a:schemeClr val="bg1"/>
                </a:solidFill>
                <a:latin typeface="Trebuchet MS" charset="0"/>
                <a:ea typeface="Trebuchet MS" charset="0"/>
                <a:cs typeface="Trebuchet MS" charset="0"/>
              </a:rPr>
              <a:t>Initial comparison for </a:t>
            </a:r>
            <a:r>
              <a:rPr lang="en-US" sz="2300" dirty="0" smtClean="0">
                <a:solidFill>
                  <a:schemeClr val="bg1"/>
                </a:solidFill>
                <a:latin typeface="Trebuchet MS" charset="0"/>
                <a:ea typeface="Trebuchet MS" charset="0"/>
                <a:cs typeface="Trebuchet MS" charset="0"/>
              </a:rPr>
              <a:t>different </a:t>
            </a:r>
            <a:r>
              <a:rPr lang="en-US" sz="2300" dirty="0">
                <a:solidFill>
                  <a:schemeClr val="bg1"/>
                </a:solidFill>
                <a:latin typeface="Trebuchet MS" charset="0"/>
                <a:ea typeface="Trebuchet MS" charset="0"/>
                <a:cs typeface="Trebuchet MS" charset="0"/>
              </a:rPr>
              <a:t>escape fraction prescriptions</a:t>
            </a:r>
          </a:p>
          <a:p>
            <a:pPr lvl="6"/>
            <a:r>
              <a:rPr lang="en-US" sz="2300" dirty="0">
                <a:solidFill>
                  <a:schemeClr val="bg1"/>
                </a:solidFill>
                <a:latin typeface="Trebuchet MS" charset="0"/>
                <a:ea typeface="Trebuchet MS" charset="0"/>
                <a:cs typeface="Trebuchet MS" charset="0"/>
              </a:rPr>
              <a:t>Submit </a:t>
            </a:r>
            <a:r>
              <a:rPr lang="en-US" sz="2300" dirty="0" smtClean="0">
                <a:solidFill>
                  <a:schemeClr val="bg1"/>
                </a:solidFill>
                <a:latin typeface="Trebuchet MS" charset="0"/>
                <a:ea typeface="Trebuchet MS" charset="0"/>
                <a:cs typeface="Trebuchet MS" charset="0"/>
              </a:rPr>
              <a:t>first </a:t>
            </a:r>
            <a:r>
              <a:rPr lang="en-US" sz="2300" dirty="0">
                <a:solidFill>
                  <a:schemeClr val="bg1"/>
                </a:solidFill>
                <a:latin typeface="Trebuchet MS" charset="0"/>
                <a:ea typeface="Trebuchet MS" charset="0"/>
                <a:cs typeface="Trebuchet MS" charset="0"/>
              </a:rPr>
              <a:t>paper</a:t>
            </a:r>
          </a:p>
          <a:p>
            <a:r>
              <a:rPr lang="en-US" sz="2300" dirty="0">
                <a:solidFill>
                  <a:schemeClr val="bg1"/>
                </a:solidFill>
                <a:latin typeface="Trebuchet MS" charset="0"/>
                <a:ea typeface="Trebuchet MS" charset="0"/>
                <a:cs typeface="Trebuchet MS" charset="0"/>
              </a:rPr>
              <a:t>September-December </a:t>
            </a:r>
            <a:r>
              <a:rPr lang="en-US" sz="2300" dirty="0" smtClean="0">
                <a:solidFill>
                  <a:schemeClr val="bg1"/>
                </a:solidFill>
                <a:latin typeface="Trebuchet MS" charset="0"/>
                <a:ea typeface="Trebuchet MS" charset="0"/>
                <a:cs typeface="Trebuchet MS" charset="0"/>
              </a:rPr>
              <a:t>2017: </a:t>
            </a:r>
            <a:r>
              <a:rPr lang="en-US" sz="2300" dirty="0">
                <a:solidFill>
                  <a:schemeClr val="bg1"/>
                </a:solidFill>
                <a:latin typeface="Trebuchet MS" charset="0"/>
                <a:ea typeface="Trebuchet MS" charset="0"/>
                <a:cs typeface="Trebuchet MS" charset="0"/>
              </a:rPr>
              <a:t>Use g2 computational time to run suite of simulations</a:t>
            </a:r>
          </a:p>
          <a:p>
            <a:pPr lvl="6"/>
            <a:r>
              <a:rPr lang="en-US" sz="2300" dirty="0">
                <a:solidFill>
                  <a:schemeClr val="bg1"/>
                </a:solidFill>
                <a:latin typeface="Trebuchet MS" charset="0"/>
                <a:ea typeface="Trebuchet MS" charset="0"/>
                <a:cs typeface="Trebuchet MS" charset="0"/>
              </a:rPr>
              <a:t>Preparation of second </a:t>
            </a:r>
            <a:r>
              <a:rPr lang="en-US" sz="2300" dirty="0" smtClean="0">
                <a:solidFill>
                  <a:schemeClr val="bg1"/>
                </a:solidFill>
                <a:latin typeface="Trebuchet MS" charset="0"/>
                <a:ea typeface="Trebuchet MS" charset="0"/>
                <a:cs typeface="Trebuchet MS" charset="0"/>
              </a:rPr>
              <a:t>paper</a:t>
            </a:r>
            <a:endParaRPr lang="en-US" sz="2300" dirty="0">
              <a:solidFill>
                <a:schemeClr val="bg1"/>
              </a:solidFill>
              <a:latin typeface="Trebuchet MS" charset="0"/>
              <a:ea typeface="Trebuchet MS" charset="0"/>
              <a:cs typeface="Trebuchet MS" charset="0"/>
            </a:endParaRPr>
          </a:p>
          <a:p>
            <a:r>
              <a:rPr lang="en-US" sz="2300" dirty="0">
                <a:solidFill>
                  <a:schemeClr val="bg1"/>
                </a:solidFill>
                <a:latin typeface="Trebuchet MS" charset="0"/>
                <a:ea typeface="Trebuchet MS" charset="0"/>
                <a:cs typeface="Trebuchet MS" charset="0"/>
              </a:rPr>
              <a:t>February </a:t>
            </a:r>
            <a:r>
              <a:rPr lang="en-US" sz="2300" dirty="0" smtClean="0">
                <a:solidFill>
                  <a:schemeClr val="bg1"/>
                </a:solidFill>
                <a:latin typeface="Trebuchet MS" charset="0"/>
                <a:ea typeface="Trebuchet MS" charset="0"/>
                <a:cs typeface="Trebuchet MS" charset="0"/>
              </a:rPr>
              <a:t>2018:  </a:t>
            </a:r>
            <a:r>
              <a:rPr lang="en-US" sz="2300" dirty="0">
                <a:solidFill>
                  <a:schemeClr val="bg1"/>
                </a:solidFill>
                <a:latin typeface="Trebuchet MS" charset="0"/>
                <a:ea typeface="Trebuchet MS" charset="0"/>
                <a:cs typeface="Trebuchet MS" charset="0"/>
              </a:rPr>
              <a:t>Second paper submission</a:t>
            </a:r>
          </a:p>
          <a:p>
            <a:r>
              <a:rPr lang="en-US" sz="2300" dirty="0">
                <a:solidFill>
                  <a:schemeClr val="bg1"/>
                </a:solidFill>
                <a:latin typeface="Trebuchet MS" charset="0"/>
                <a:ea typeface="Trebuchet MS" charset="0"/>
                <a:cs typeface="Trebuchet MS" charset="0"/>
              </a:rPr>
              <a:t>March </a:t>
            </a:r>
            <a:r>
              <a:rPr lang="en-US" sz="2300" dirty="0" smtClean="0">
                <a:solidFill>
                  <a:schemeClr val="bg1"/>
                </a:solidFill>
                <a:latin typeface="Trebuchet MS" charset="0"/>
                <a:ea typeface="Trebuchet MS" charset="0"/>
                <a:cs typeface="Trebuchet MS" charset="0"/>
              </a:rPr>
              <a:t>2018: </a:t>
            </a:r>
            <a:r>
              <a:rPr lang="en-US" sz="2300" dirty="0">
                <a:solidFill>
                  <a:schemeClr val="bg1"/>
                </a:solidFill>
                <a:latin typeface="Trebuchet MS" charset="0"/>
                <a:ea typeface="Trebuchet MS" charset="0"/>
                <a:cs typeface="Trebuchet MS" charset="0"/>
              </a:rPr>
              <a:t>Third paper preparation</a:t>
            </a:r>
          </a:p>
          <a:p>
            <a:r>
              <a:rPr lang="en-US" sz="2300" dirty="0">
                <a:solidFill>
                  <a:schemeClr val="bg1"/>
                </a:solidFill>
                <a:latin typeface="Trebuchet MS" charset="0"/>
                <a:ea typeface="Trebuchet MS" charset="0"/>
                <a:cs typeface="Trebuchet MS" charset="0"/>
              </a:rPr>
              <a:t>August </a:t>
            </a:r>
            <a:r>
              <a:rPr lang="en-US" sz="2300" dirty="0" smtClean="0">
                <a:solidFill>
                  <a:schemeClr val="bg1"/>
                </a:solidFill>
                <a:latin typeface="Trebuchet MS" charset="0"/>
                <a:ea typeface="Trebuchet MS" charset="0"/>
                <a:cs typeface="Trebuchet MS" charset="0"/>
              </a:rPr>
              <a:t>2018: Pre-submission </a:t>
            </a:r>
            <a:r>
              <a:rPr lang="en-US" sz="2300" dirty="0">
                <a:solidFill>
                  <a:schemeClr val="bg1"/>
                </a:solidFill>
                <a:latin typeface="Trebuchet MS" charset="0"/>
                <a:ea typeface="Trebuchet MS" charset="0"/>
                <a:cs typeface="Trebuchet MS" charset="0"/>
              </a:rPr>
              <a:t>review</a:t>
            </a:r>
          </a:p>
          <a:p>
            <a:r>
              <a:rPr lang="en-US" sz="2300" dirty="0">
                <a:solidFill>
                  <a:schemeClr val="bg1"/>
                </a:solidFill>
                <a:latin typeface="Trebuchet MS" charset="0"/>
                <a:ea typeface="Trebuchet MS" charset="0"/>
                <a:cs typeface="Trebuchet MS" charset="0"/>
              </a:rPr>
              <a:t>October </a:t>
            </a:r>
            <a:r>
              <a:rPr lang="en-US" sz="2300" dirty="0" smtClean="0">
                <a:solidFill>
                  <a:schemeClr val="bg1"/>
                </a:solidFill>
                <a:latin typeface="Trebuchet MS" charset="0"/>
                <a:ea typeface="Trebuchet MS" charset="0"/>
                <a:cs typeface="Trebuchet MS" charset="0"/>
              </a:rPr>
              <a:t>2018: </a:t>
            </a:r>
            <a:r>
              <a:rPr lang="en-US" sz="2300" dirty="0">
                <a:solidFill>
                  <a:schemeClr val="bg1"/>
                </a:solidFill>
                <a:latin typeface="Trebuchet MS" charset="0"/>
                <a:ea typeface="Trebuchet MS" charset="0"/>
                <a:cs typeface="Trebuchet MS" charset="0"/>
              </a:rPr>
              <a:t>Third paper submission</a:t>
            </a:r>
          </a:p>
          <a:p>
            <a:r>
              <a:rPr lang="en-US" sz="2300" dirty="0">
                <a:solidFill>
                  <a:schemeClr val="bg1"/>
                </a:solidFill>
                <a:latin typeface="Trebuchet MS" charset="0"/>
                <a:ea typeface="Trebuchet MS" charset="0"/>
                <a:cs typeface="Trebuchet MS" charset="0"/>
              </a:rPr>
              <a:t>February </a:t>
            </a:r>
            <a:r>
              <a:rPr lang="en-US" sz="2300" dirty="0" smtClean="0">
                <a:solidFill>
                  <a:schemeClr val="bg1"/>
                </a:solidFill>
                <a:latin typeface="Trebuchet MS" charset="0"/>
                <a:ea typeface="Trebuchet MS" charset="0"/>
                <a:cs typeface="Trebuchet MS" charset="0"/>
              </a:rPr>
              <a:t>2019: </a:t>
            </a:r>
            <a:r>
              <a:rPr lang="en-US" sz="2300" dirty="0">
                <a:solidFill>
                  <a:schemeClr val="bg1"/>
                </a:solidFill>
                <a:latin typeface="Trebuchet MS" charset="0"/>
                <a:ea typeface="Trebuchet MS" charset="0"/>
                <a:cs typeface="Trebuchet MS" charset="0"/>
              </a:rPr>
              <a:t>Thesis submission.</a:t>
            </a:r>
          </a:p>
          <a:p>
            <a:pPr marL="285750" indent="-285750">
              <a:buFont typeface="Arial" charset="0"/>
              <a:buChar char="•"/>
            </a:pPr>
            <a:endParaRPr lang="en-US" sz="2300" dirty="0">
              <a:solidFill>
                <a:schemeClr val="bg1"/>
              </a:solidFill>
              <a:latin typeface="Trebuchet MS" charset="0"/>
              <a:ea typeface="Trebuchet MS" charset="0"/>
              <a:cs typeface="Trebuchet MS" charset="0"/>
            </a:endParaRPr>
          </a:p>
        </p:txBody>
      </p:sp>
      <p:sp>
        <p:nvSpPr>
          <p:cNvPr id="5" name="Title 1"/>
          <p:cNvSpPr txBox="1">
            <a:spLocks/>
          </p:cNvSpPr>
          <p:nvPr/>
        </p:nvSpPr>
        <p:spPr>
          <a:xfrm>
            <a:off x="859465" y="-68925"/>
            <a:ext cx="10515600" cy="1325564"/>
          </a:xfrm>
          <a:prstGeom prst="rect">
            <a:avLst/>
          </a:prstGeom>
        </p:spPr>
        <p:txBody>
          <a:bodyPr vert="horz" lIns="91440" tIns="45720" rIns="91440" bIns="45720" rtlCol="0" anchor="b">
            <a:normAutofit/>
          </a:bodyPr>
          <a:lstStyle>
            <a:lvl1pPr algn="ctr" defTabSz="914361"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smtClean="0">
                <a:ln>
                  <a:solidFill>
                    <a:schemeClr val="tx1">
                      <a:alpha val="90000"/>
                    </a:schemeClr>
                  </a:solidFill>
                </a:ln>
                <a:solidFill>
                  <a:srgbClr val="FFC000"/>
                </a:solidFill>
                <a:latin typeface="Trebuchet MS" charset="0"/>
                <a:ea typeface="Trebuchet MS" charset="0"/>
                <a:cs typeface="Trebuchet MS" charset="0"/>
              </a:rPr>
              <a:t>Timeline</a:t>
            </a:r>
          </a:p>
        </p:txBody>
      </p:sp>
    </p:spTree>
    <p:extLst>
      <p:ext uri="{BB962C8B-B14F-4D97-AF65-F5344CB8AC3E}">
        <p14:creationId xmlns:p14="http://schemas.microsoft.com/office/powerpoint/2010/main" val="2934450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ln>
                  <a:solidFill>
                    <a:schemeClr val="tx1">
                      <a:alpha val="90000"/>
                    </a:schemeClr>
                  </a:solidFill>
                </a:ln>
                <a:solidFill>
                  <a:srgbClr val="FFC000"/>
                </a:solidFill>
                <a:latin typeface="Trebuchet MS" charset="0"/>
                <a:ea typeface="Trebuchet MS" charset="0"/>
                <a:cs typeface="Trebuchet MS" charset="0"/>
              </a:rPr>
              <a:t>Epoch of Reionization</a:t>
            </a:r>
            <a:endParaRPr lang="en-US" sz="5400" b="1" dirty="0">
              <a:ln>
                <a:solidFill>
                  <a:schemeClr val="tx1">
                    <a:alpha val="90000"/>
                  </a:schemeClr>
                </a:solidFill>
              </a:ln>
              <a:solidFill>
                <a:srgbClr val="FFC000"/>
              </a:solidFill>
              <a:latin typeface="Trebuchet MS" charset="0"/>
              <a:ea typeface="Trebuchet MS" charset="0"/>
              <a:cs typeface="Trebuchet MS"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6" y="2488378"/>
            <a:ext cx="11539917" cy="2836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626" y="2138399"/>
            <a:ext cx="11539917" cy="34998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625" y="5324475"/>
            <a:ext cx="11539917" cy="463489"/>
          </a:xfrm>
          <a:prstGeom prst="rect">
            <a:avLst/>
          </a:prstGeom>
        </p:spPr>
      </p:pic>
      <p:sp>
        <p:nvSpPr>
          <p:cNvPr id="14" name="TextBox 13"/>
          <p:cNvSpPr txBox="1"/>
          <p:nvPr/>
        </p:nvSpPr>
        <p:spPr>
          <a:xfrm>
            <a:off x="9772650" y="5947196"/>
            <a:ext cx="2595606" cy="369332"/>
          </a:xfrm>
          <a:prstGeom prst="rect">
            <a:avLst/>
          </a:prstGeom>
          <a:noFill/>
        </p:spPr>
        <p:txBody>
          <a:bodyPr wrap="square" rtlCol="0">
            <a:spAutoFit/>
          </a:bodyPr>
          <a:lstStyle/>
          <a:p>
            <a:r>
              <a:rPr lang="en-US" dirty="0" smtClean="0">
                <a:solidFill>
                  <a:schemeClr val="bg1"/>
                </a:solidFill>
                <a:latin typeface="Trebuchet MS" charset="0"/>
                <a:ea typeface="Trebuchet MS" charset="0"/>
                <a:cs typeface="Trebuchet MS" charset="0"/>
              </a:rPr>
              <a:t>(Robertson, 2010)</a:t>
            </a:r>
            <a:endParaRPr lang="en-US"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5479898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2955173" y="1592406"/>
            <a:ext cx="6352993" cy="4079735"/>
          </a:xfrm>
          <a:prstGeom prst="ellipse">
            <a:avLst/>
          </a:prstGeom>
          <a:solidFill>
            <a:schemeClr val="bg1">
              <a:alpha val="0"/>
            </a:schemeClr>
          </a:solidFill>
          <a:ln w="79375">
            <a:solidFill>
              <a:srgbClr val="A113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itle 1"/>
          <p:cNvSpPr txBox="1">
            <a:spLocks/>
          </p:cNvSpPr>
          <p:nvPr/>
        </p:nvSpPr>
        <p:spPr>
          <a:xfrm>
            <a:off x="664748" y="2042480"/>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sp>
        <p:nvSpPr>
          <p:cNvPr id="59" name="Title 1"/>
          <p:cNvSpPr txBox="1">
            <a:spLocks/>
          </p:cNvSpPr>
          <p:nvPr/>
        </p:nvSpPr>
        <p:spPr>
          <a:xfrm>
            <a:off x="9308165" y="2042479"/>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sp>
        <p:nvSpPr>
          <p:cNvPr id="60" name="Title 1"/>
          <p:cNvSpPr txBox="1">
            <a:spLocks/>
          </p:cNvSpPr>
          <p:nvPr/>
        </p:nvSpPr>
        <p:spPr>
          <a:xfrm>
            <a:off x="9308166" y="5232288"/>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sp>
        <p:nvSpPr>
          <p:cNvPr id="61" name="Title 1"/>
          <p:cNvSpPr txBox="1">
            <a:spLocks/>
          </p:cNvSpPr>
          <p:nvPr/>
        </p:nvSpPr>
        <p:spPr>
          <a:xfrm>
            <a:off x="664747" y="5232288"/>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sp>
        <p:nvSpPr>
          <p:cNvPr id="74" name="Rectangle 73"/>
          <p:cNvSpPr/>
          <p:nvPr/>
        </p:nvSpPr>
        <p:spPr>
          <a:xfrm rot="18112107">
            <a:off x="7115344" y="4830634"/>
            <a:ext cx="2812278" cy="2703009"/>
          </a:xfrm>
          <a:prstGeom prst="rect">
            <a:avLst/>
          </a:prstGeom>
          <a:blipFill dpi="0" rotWithShape="1">
            <a:blip r:embed="rId2">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rot="18112107">
            <a:off x="1821113" y="4749866"/>
            <a:ext cx="2680134" cy="2363050"/>
          </a:xfrm>
          <a:prstGeom prst="rect">
            <a:avLst/>
          </a:prstGeom>
          <a:blipFill dpi="0" rotWithShape="1">
            <a:blip r:embed="rId2">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rot="18112107">
            <a:off x="-133206" y="2371091"/>
            <a:ext cx="2966647" cy="2522365"/>
          </a:xfrm>
          <a:prstGeom prst="rect">
            <a:avLst/>
          </a:prstGeom>
          <a:blipFill dpi="0" rotWithShape="1">
            <a:blip r:embed="rId2">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rot="18112107">
            <a:off x="8917281" y="2483730"/>
            <a:ext cx="3149267" cy="2501430"/>
          </a:xfrm>
          <a:prstGeom prst="rect">
            <a:avLst/>
          </a:prstGeom>
          <a:blipFill dpi="0" rotWithShape="1">
            <a:blip r:embed="rId2">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4287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2955173" y="1592406"/>
            <a:ext cx="6352993" cy="4079735"/>
          </a:xfrm>
          <a:prstGeom prst="ellipse">
            <a:avLst/>
          </a:prstGeom>
          <a:solidFill>
            <a:schemeClr val="bg1">
              <a:alpha val="0"/>
            </a:schemeClr>
          </a:solidFill>
          <a:ln w="79375">
            <a:solidFill>
              <a:srgbClr val="A113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itle 1"/>
          <p:cNvSpPr txBox="1">
            <a:spLocks/>
          </p:cNvSpPr>
          <p:nvPr/>
        </p:nvSpPr>
        <p:spPr>
          <a:xfrm>
            <a:off x="664748" y="2042480"/>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sp>
        <p:nvSpPr>
          <p:cNvPr id="59" name="Title 1"/>
          <p:cNvSpPr txBox="1">
            <a:spLocks/>
          </p:cNvSpPr>
          <p:nvPr/>
        </p:nvSpPr>
        <p:spPr>
          <a:xfrm>
            <a:off x="9308165" y="2042479"/>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sp>
        <p:nvSpPr>
          <p:cNvPr id="60" name="Title 1"/>
          <p:cNvSpPr txBox="1">
            <a:spLocks/>
          </p:cNvSpPr>
          <p:nvPr/>
        </p:nvSpPr>
        <p:spPr>
          <a:xfrm>
            <a:off x="9308166" y="5232288"/>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sp>
        <p:nvSpPr>
          <p:cNvPr id="61" name="Title 1"/>
          <p:cNvSpPr txBox="1">
            <a:spLocks/>
          </p:cNvSpPr>
          <p:nvPr/>
        </p:nvSpPr>
        <p:spPr>
          <a:xfrm>
            <a:off x="664747" y="5232288"/>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cxnSp>
        <p:nvCxnSpPr>
          <p:cNvPr id="4" name="Straight Arrow Connector 3"/>
          <p:cNvCxnSpPr/>
          <p:nvPr/>
        </p:nvCxnSpPr>
        <p:spPr>
          <a:xfrm>
            <a:off x="2775284" y="2482332"/>
            <a:ext cx="1347537" cy="671629"/>
          </a:xfrm>
          <a:prstGeom prst="straightConnector1">
            <a:avLst/>
          </a:prstGeom>
          <a:ln w="730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8573739" y="4560659"/>
            <a:ext cx="1347537" cy="671629"/>
          </a:xfrm>
          <a:prstGeom prst="straightConnector1">
            <a:avLst/>
          </a:prstGeom>
          <a:ln w="73025">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rot="18112107">
            <a:off x="2479184" y="2208301"/>
            <a:ext cx="592198" cy="548059"/>
          </a:xfrm>
          <a:prstGeom prst="rect">
            <a:avLst/>
          </a:prstGeom>
          <a:blipFill dpi="0" rotWithShape="1">
            <a:blip r:embed="rId2">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18112107">
            <a:off x="9707187" y="4958551"/>
            <a:ext cx="672010" cy="638957"/>
          </a:xfrm>
          <a:prstGeom prst="rect">
            <a:avLst/>
          </a:prstGeom>
          <a:blipFill dpi="0" rotWithShape="1">
            <a:blip r:embed="rId2">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rot="18112107">
            <a:off x="7115344" y="4830634"/>
            <a:ext cx="2812278" cy="2703009"/>
          </a:xfrm>
          <a:prstGeom prst="rect">
            <a:avLst/>
          </a:prstGeom>
          <a:blipFill dpi="0" rotWithShape="1">
            <a:blip r:embed="rId2">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rot="18112107">
            <a:off x="1821113" y="4749866"/>
            <a:ext cx="2680134" cy="2363050"/>
          </a:xfrm>
          <a:prstGeom prst="rect">
            <a:avLst/>
          </a:prstGeom>
          <a:blipFill dpi="0" rotWithShape="1">
            <a:blip r:embed="rId2">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rot="18112107">
            <a:off x="-133206" y="2371091"/>
            <a:ext cx="2966647" cy="2522365"/>
          </a:xfrm>
          <a:prstGeom prst="rect">
            <a:avLst/>
          </a:prstGeom>
          <a:blipFill dpi="0" rotWithShape="1">
            <a:blip r:embed="rId2">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rot="18112107">
            <a:off x="8917281" y="2483730"/>
            <a:ext cx="3149267" cy="2501430"/>
          </a:xfrm>
          <a:prstGeom prst="rect">
            <a:avLst/>
          </a:prstGeom>
          <a:blipFill dpi="0" rotWithShape="1">
            <a:blip r:embed="rId2">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rot="18112107">
            <a:off x="3567495" y="1261558"/>
            <a:ext cx="5120537" cy="4479277"/>
          </a:xfrm>
          <a:prstGeom prst="rect">
            <a:avLst/>
          </a:prstGeom>
          <a:blipFill dpi="0" rotWithShape="1">
            <a:blip r:embed="rId2">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10499" y="415639"/>
            <a:ext cx="2343128" cy="838861"/>
          </a:xfrm>
          <a:prstGeom prst="rect">
            <a:avLst/>
          </a:prstGeom>
          <a:solidFill>
            <a:srgbClr val="808080"/>
          </a:solidFill>
          <a:ln>
            <a:noFill/>
          </a:ln>
          <a:effectLst>
            <a:glow rad="127000">
              <a:srgbClr val="A11301">
                <a:alpha val="6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20624" y="603504"/>
            <a:ext cx="2795733" cy="461665"/>
          </a:xfrm>
          <a:prstGeom prst="rect">
            <a:avLst/>
          </a:prstGeom>
          <a:noFill/>
        </p:spPr>
        <p:txBody>
          <a:bodyPr wrap="square" rtlCol="0">
            <a:spAutoFit/>
          </a:bodyPr>
          <a:lstStyle/>
          <a:p>
            <a:r>
              <a:rPr lang="en-US" sz="2400" dirty="0" smtClean="0">
                <a:solidFill>
                  <a:srgbClr val="FFFFF1"/>
                </a:solidFill>
                <a:latin typeface="Trebuchet MS" charset="0"/>
                <a:ea typeface="Trebuchet MS" charset="0"/>
                <a:cs typeface="Trebuchet MS" charset="0"/>
              </a:rPr>
              <a:t>Matter </a:t>
            </a:r>
            <a:r>
              <a:rPr lang="en-US" sz="2400" dirty="0" err="1" smtClean="0">
                <a:solidFill>
                  <a:srgbClr val="FFFFF1"/>
                </a:solidFill>
                <a:latin typeface="Trebuchet MS" charset="0"/>
                <a:ea typeface="Trebuchet MS" charset="0"/>
                <a:cs typeface="Trebuchet MS" charset="0"/>
              </a:rPr>
              <a:t>Infalls</a:t>
            </a:r>
            <a:endParaRPr lang="en-US" sz="2400" dirty="0" smtClean="0">
              <a:solidFill>
                <a:srgbClr val="FFFFF1"/>
              </a:solidFill>
              <a:latin typeface="Trebuchet MS" charset="0"/>
              <a:ea typeface="Trebuchet MS" charset="0"/>
              <a:cs typeface="Trebuchet MS" charset="0"/>
            </a:endParaRPr>
          </a:p>
        </p:txBody>
      </p:sp>
    </p:spTree>
    <p:extLst>
      <p:ext uri="{BB962C8B-B14F-4D97-AF65-F5344CB8AC3E}">
        <p14:creationId xmlns:p14="http://schemas.microsoft.com/office/powerpoint/2010/main" val="1365612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2955173" y="1592406"/>
            <a:ext cx="6352993" cy="4079735"/>
          </a:xfrm>
          <a:prstGeom prst="ellipse">
            <a:avLst/>
          </a:prstGeom>
          <a:solidFill>
            <a:schemeClr val="bg1">
              <a:alpha val="0"/>
            </a:schemeClr>
          </a:solidFill>
          <a:ln w="79375">
            <a:solidFill>
              <a:srgbClr val="A113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itle 1"/>
          <p:cNvSpPr txBox="1">
            <a:spLocks/>
          </p:cNvSpPr>
          <p:nvPr/>
        </p:nvSpPr>
        <p:spPr>
          <a:xfrm>
            <a:off x="664748" y="2042480"/>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sp>
        <p:nvSpPr>
          <p:cNvPr id="59" name="Title 1"/>
          <p:cNvSpPr txBox="1">
            <a:spLocks/>
          </p:cNvSpPr>
          <p:nvPr/>
        </p:nvSpPr>
        <p:spPr>
          <a:xfrm>
            <a:off x="9308165" y="2042479"/>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sp>
        <p:nvSpPr>
          <p:cNvPr id="60" name="Title 1"/>
          <p:cNvSpPr txBox="1">
            <a:spLocks/>
          </p:cNvSpPr>
          <p:nvPr/>
        </p:nvSpPr>
        <p:spPr>
          <a:xfrm>
            <a:off x="9308166" y="5232288"/>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sp>
        <p:nvSpPr>
          <p:cNvPr id="61" name="Title 1"/>
          <p:cNvSpPr txBox="1">
            <a:spLocks/>
          </p:cNvSpPr>
          <p:nvPr/>
        </p:nvSpPr>
        <p:spPr>
          <a:xfrm>
            <a:off x="664747" y="5232288"/>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cxnSp>
        <p:nvCxnSpPr>
          <p:cNvPr id="4" name="Straight Arrow Connector 3"/>
          <p:cNvCxnSpPr/>
          <p:nvPr/>
        </p:nvCxnSpPr>
        <p:spPr>
          <a:xfrm>
            <a:off x="2775284" y="2482332"/>
            <a:ext cx="1347537" cy="671629"/>
          </a:xfrm>
          <a:prstGeom prst="straightConnector1">
            <a:avLst/>
          </a:prstGeom>
          <a:ln w="730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8573739" y="4560659"/>
            <a:ext cx="1347537" cy="671629"/>
          </a:xfrm>
          <a:prstGeom prst="straightConnector1">
            <a:avLst/>
          </a:prstGeom>
          <a:ln w="73025">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rot="18112107">
            <a:off x="2479184" y="2208301"/>
            <a:ext cx="592198" cy="548059"/>
          </a:xfrm>
          <a:prstGeom prst="rect">
            <a:avLst/>
          </a:prstGeom>
          <a:blipFill dpi="0" rotWithShape="1">
            <a:blip r:embed="rId2">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18112107">
            <a:off x="9707187" y="4958551"/>
            <a:ext cx="672010" cy="638957"/>
          </a:xfrm>
          <a:prstGeom prst="rect">
            <a:avLst/>
          </a:prstGeom>
          <a:blipFill dpi="0" rotWithShape="1">
            <a:blip r:embed="rId2">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rot="18112107">
            <a:off x="7115344" y="4830634"/>
            <a:ext cx="2812278" cy="2703009"/>
          </a:xfrm>
          <a:prstGeom prst="rect">
            <a:avLst/>
          </a:prstGeom>
          <a:blipFill dpi="0" rotWithShape="1">
            <a:blip r:embed="rId2">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rot="18112107">
            <a:off x="1821113" y="4749866"/>
            <a:ext cx="2680134" cy="2363050"/>
          </a:xfrm>
          <a:prstGeom prst="rect">
            <a:avLst/>
          </a:prstGeom>
          <a:blipFill dpi="0" rotWithShape="1">
            <a:blip r:embed="rId2">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rot="18112107">
            <a:off x="-133206" y="2371091"/>
            <a:ext cx="2966647" cy="2522365"/>
          </a:xfrm>
          <a:prstGeom prst="rect">
            <a:avLst/>
          </a:prstGeom>
          <a:blipFill dpi="0" rotWithShape="1">
            <a:blip r:embed="rId2">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rot="18112107">
            <a:off x="8917281" y="2483730"/>
            <a:ext cx="3149267" cy="2501430"/>
          </a:xfrm>
          <a:prstGeom prst="rect">
            <a:avLst/>
          </a:prstGeom>
          <a:blipFill dpi="0" rotWithShape="1">
            <a:blip r:embed="rId2">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rot="18112107">
            <a:off x="3567495" y="1261558"/>
            <a:ext cx="5120537" cy="4479277"/>
          </a:xfrm>
          <a:prstGeom prst="rect">
            <a:avLst/>
          </a:prstGeom>
          <a:blipFill dpi="0" rotWithShape="1">
            <a:blip r:embed="rId2">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p:cNvSpPr/>
          <p:nvPr/>
        </p:nvSpPr>
        <p:spPr>
          <a:xfrm>
            <a:off x="5116711" y="3648811"/>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p:cNvSpPr/>
          <p:nvPr/>
        </p:nvSpPr>
        <p:spPr>
          <a:xfrm>
            <a:off x="6341861" y="2875110"/>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4786183" y="4316741"/>
            <a:ext cx="527881" cy="179530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504969" y="5980944"/>
            <a:ext cx="942975" cy="769441"/>
          </a:xfrm>
          <a:prstGeom prst="rect">
            <a:avLst/>
          </a:prstGeom>
          <a:noFill/>
        </p:spPr>
        <p:txBody>
          <a:bodyPr wrap="square" rtlCol="0">
            <a:spAutoFit/>
          </a:bodyPr>
          <a:lstStyle/>
          <a:p>
            <a:r>
              <a:rPr lang="en-US" sz="4400" dirty="0">
                <a:solidFill>
                  <a:srgbClr val="FFFFF0"/>
                </a:solidFill>
              </a:rPr>
              <a:t>𝜸</a:t>
            </a:r>
          </a:p>
        </p:txBody>
      </p:sp>
      <p:cxnSp>
        <p:nvCxnSpPr>
          <p:cNvPr id="24" name="Straight Arrow Connector 23"/>
          <p:cNvCxnSpPr/>
          <p:nvPr/>
        </p:nvCxnSpPr>
        <p:spPr>
          <a:xfrm flipV="1">
            <a:off x="7219130" y="2042479"/>
            <a:ext cx="1549311" cy="901515"/>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793070" y="1403766"/>
            <a:ext cx="942975" cy="769441"/>
          </a:xfrm>
          <a:prstGeom prst="rect">
            <a:avLst/>
          </a:prstGeom>
          <a:noFill/>
        </p:spPr>
        <p:txBody>
          <a:bodyPr wrap="square" rtlCol="0">
            <a:spAutoFit/>
          </a:bodyPr>
          <a:lstStyle/>
          <a:p>
            <a:r>
              <a:rPr lang="en-US" sz="4400" dirty="0">
                <a:solidFill>
                  <a:srgbClr val="FFFFF0"/>
                </a:solidFill>
              </a:rPr>
              <a:t>𝜸</a:t>
            </a:r>
          </a:p>
        </p:txBody>
      </p:sp>
      <p:sp>
        <p:nvSpPr>
          <p:cNvPr id="40" name="Rectangle 39"/>
          <p:cNvSpPr/>
          <p:nvPr/>
        </p:nvSpPr>
        <p:spPr>
          <a:xfrm>
            <a:off x="210499" y="415639"/>
            <a:ext cx="2343128" cy="838861"/>
          </a:xfrm>
          <a:prstGeom prst="rect">
            <a:avLst/>
          </a:prstGeom>
          <a:solidFill>
            <a:srgbClr val="808080"/>
          </a:solidFill>
          <a:ln>
            <a:noFill/>
          </a:ln>
          <a:effectLst>
            <a:glow rad="127000">
              <a:srgbClr val="A11301">
                <a:alpha val="6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418038" y="604236"/>
            <a:ext cx="2795733" cy="461665"/>
          </a:xfrm>
          <a:prstGeom prst="rect">
            <a:avLst/>
          </a:prstGeom>
          <a:noFill/>
        </p:spPr>
        <p:txBody>
          <a:bodyPr wrap="square" rtlCol="0">
            <a:spAutoFit/>
          </a:bodyPr>
          <a:lstStyle/>
          <a:p>
            <a:r>
              <a:rPr lang="en-US" sz="2400" dirty="0" smtClean="0">
                <a:solidFill>
                  <a:srgbClr val="FFFFF1"/>
                </a:solidFill>
                <a:latin typeface="Trebuchet MS" charset="0"/>
                <a:ea typeface="Trebuchet MS" charset="0"/>
                <a:cs typeface="Trebuchet MS" charset="0"/>
              </a:rPr>
              <a:t>Matter </a:t>
            </a:r>
            <a:r>
              <a:rPr lang="en-US" sz="2400" dirty="0" err="1" smtClean="0">
                <a:solidFill>
                  <a:srgbClr val="FFFFF1"/>
                </a:solidFill>
                <a:latin typeface="Trebuchet MS" charset="0"/>
                <a:ea typeface="Trebuchet MS" charset="0"/>
                <a:cs typeface="Trebuchet MS" charset="0"/>
              </a:rPr>
              <a:t>Infalls</a:t>
            </a:r>
            <a:endParaRPr lang="en-US" sz="2400" dirty="0" smtClean="0">
              <a:solidFill>
                <a:srgbClr val="FFFFF1"/>
              </a:solidFill>
              <a:latin typeface="Trebuchet MS" charset="0"/>
              <a:ea typeface="Trebuchet MS" charset="0"/>
              <a:cs typeface="Trebuchet MS" charset="0"/>
            </a:endParaRPr>
          </a:p>
        </p:txBody>
      </p:sp>
      <p:sp>
        <p:nvSpPr>
          <p:cNvPr id="43" name="Rectangle 42"/>
          <p:cNvSpPr/>
          <p:nvPr/>
        </p:nvSpPr>
        <p:spPr>
          <a:xfrm>
            <a:off x="3048185" y="420624"/>
            <a:ext cx="2343128" cy="838861"/>
          </a:xfrm>
          <a:prstGeom prst="rect">
            <a:avLst/>
          </a:prstGeom>
          <a:solidFill>
            <a:srgbClr val="808080"/>
          </a:solidFill>
          <a:ln>
            <a:noFill/>
          </a:ln>
          <a:effectLst>
            <a:glow rad="127000">
              <a:srgbClr val="A11301">
                <a:alpha val="6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3009290" y="612212"/>
            <a:ext cx="2795733" cy="461665"/>
          </a:xfrm>
          <a:prstGeom prst="rect">
            <a:avLst/>
          </a:prstGeom>
          <a:noFill/>
        </p:spPr>
        <p:txBody>
          <a:bodyPr wrap="square" rtlCol="0">
            <a:spAutoFit/>
          </a:bodyPr>
          <a:lstStyle/>
          <a:p>
            <a:r>
              <a:rPr lang="en-US" sz="2400" dirty="0" smtClean="0">
                <a:solidFill>
                  <a:srgbClr val="FFFFF1"/>
                </a:solidFill>
                <a:latin typeface="Trebuchet MS" charset="0"/>
                <a:ea typeface="Trebuchet MS" charset="0"/>
                <a:cs typeface="Trebuchet MS" charset="0"/>
              </a:rPr>
              <a:t>Photons Emitted</a:t>
            </a:r>
          </a:p>
        </p:txBody>
      </p:sp>
      <p:cxnSp>
        <p:nvCxnSpPr>
          <p:cNvPr id="52" name="Straight Arrow Connector 51"/>
          <p:cNvCxnSpPr/>
          <p:nvPr/>
        </p:nvCxnSpPr>
        <p:spPr>
          <a:xfrm>
            <a:off x="2553627" y="865907"/>
            <a:ext cx="494558" cy="498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4" name="5-Point Star 53"/>
          <p:cNvSpPr/>
          <p:nvPr/>
        </p:nvSpPr>
        <p:spPr>
          <a:xfrm>
            <a:off x="5334742" y="2746537"/>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5-Point Star 54"/>
          <p:cNvSpPr/>
          <p:nvPr/>
        </p:nvSpPr>
        <p:spPr>
          <a:xfrm>
            <a:off x="6968090" y="3399032"/>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5-Point Star 55"/>
          <p:cNvSpPr/>
          <p:nvPr/>
        </p:nvSpPr>
        <p:spPr>
          <a:xfrm>
            <a:off x="6420718" y="4152043"/>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flipH="1" flipV="1">
            <a:off x="4583583" y="2070062"/>
            <a:ext cx="764167" cy="580394"/>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7782392" y="2691736"/>
            <a:ext cx="1549311" cy="901515"/>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6453960" y="4866349"/>
            <a:ext cx="159095" cy="1245693"/>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6182324" y="5936400"/>
            <a:ext cx="942975" cy="769441"/>
          </a:xfrm>
          <a:prstGeom prst="rect">
            <a:avLst/>
          </a:prstGeom>
          <a:noFill/>
        </p:spPr>
        <p:txBody>
          <a:bodyPr wrap="square" rtlCol="0">
            <a:spAutoFit/>
          </a:bodyPr>
          <a:lstStyle/>
          <a:p>
            <a:r>
              <a:rPr lang="en-US" sz="4400" dirty="0">
                <a:solidFill>
                  <a:srgbClr val="FFFFF0"/>
                </a:solidFill>
              </a:rPr>
              <a:t>𝜸</a:t>
            </a:r>
          </a:p>
        </p:txBody>
      </p:sp>
      <p:sp>
        <p:nvSpPr>
          <p:cNvPr id="68" name="TextBox 67"/>
          <p:cNvSpPr txBox="1"/>
          <p:nvPr/>
        </p:nvSpPr>
        <p:spPr>
          <a:xfrm>
            <a:off x="9336759" y="2072810"/>
            <a:ext cx="942975" cy="769441"/>
          </a:xfrm>
          <a:prstGeom prst="rect">
            <a:avLst/>
          </a:prstGeom>
          <a:noFill/>
        </p:spPr>
        <p:txBody>
          <a:bodyPr wrap="square" rtlCol="0">
            <a:spAutoFit/>
          </a:bodyPr>
          <a:lstStyle/>
          <a:p>
            <a:r>
              <a:rPr lang="en-US" sz="4400" dirty="0">
                <a:solidFill>
                  <a:srgbClr val="FFFFF0"/>
                </a:solidFill>
              </a:rPr>
              <a:t>𝜸</a:t>
            </a:r>
          </a:p>
        </p:txBody>
      </p:sp>
      <p:sp>
        <p:nvSpPr>
          <p:cNvPr id="69" name="TextBox 68"/>
          <p:cNvSpPr txBox="1"/>
          <p:nvPr/>
        </p:nvSpPr>
        <p:spPr>
          <a:xfrm>
            <a:off x="4234812" y="1271457"/>
            <a:ext cx="942975" cy="769441"/>
          </a:xfrm>
          <a:prstGeom prst="rect">
            <a:avLst/>
          </a:prstGeom>
          <a:noFill/>
        </p:spPr>
        <p:txBody>
          <a:bodyPr wrap="square" rtlCol="0">
            <a:spAutoFit/>
          </a:bodyPr>
          <a:lstStyle/>
          <a:p>
            <a:r>
              <a:rPr lang="en-US" sz="4400" dirty="0">
                <a:solidFill>
                  <a:srgbClr val="FFFFF0"/>
                </a:solidFill>
              </a:rPr>
              <a:t>𝜸</a:t>
            </a:r>
          </a:p>
        </p:txBody>
      </p:sp>
    </p:spTree>
    <p:extLst>
      <p:ext uri="{BB962C8B-B14F-4D97-AF65-F5344CB8AC3E}">
        <p14:creationId xmlns:p14="http://schemas.microsoft.com/office/powerpoint/2010/main" val="269802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a:alphaModFix amt="59000"/>
            <a:extLst>
              <a:ext uri="{28A0092B-C50C-407E-A947-70E740481C1C}">
                <a14:useLocalDpi xmlns:a14="http://schemas.microsoft.com/office/drawing/2010/main" val="0"/>
              </a:ext>
            </a:extLst>
          </a:blip>
          <a:stretch>
            <a:fillRect/>
          </a:stretch>
        </p:blipFill>
        <p:spPr>
          <a:xfrm>
            <a:off x="9197747" y="3709590"/>
            <a:ext cx="2873013" cy="3045396"/>
          </a:xfrm>
          <a:prstGeom prst="rect">
            <a:avLst/>
          </a:prstGeom>
        </p:spPr>
      </p:pic>
      <p:pic>
        <p:nvPicPr>
          <p:cNvPr id="28" name="Picture 27"/>
          <p:cNvPicPr>
            <a:picLocks noChangeAspect="1"/>
          </p:cNvPicPr>
          <p:nvPr/>
        </p:nvPicPr>
        <p:blipFill>
          <a:blip r:embed="rId2">
            <a:alphaModFix amt="59000"/>
            <a:extLst>
              <a:ext uri="{28A0092B-C50C-407E-A947-70E740481C1C}">
                <a14:useLocalDpi xmlns:a14="http://schemas.microsoft.com/office/drawing/2010/main" val="0"/>
              </a:ext>
            </a:extLst>
          </a:blip>
          <a:stretch>
            <a:fillRect/>
          </a:stretch>
        </p:blipFill>
        <p:spPr>
          <a:xfrm>
            <a:off x="9206733" y="1003256"/>
            <a:ext cx="2873013" cy="3045396"/>
          </a:xfrm>
          <a:prstGeom prst="rect">
            <a:avLst/>
          </a:prstGeom>
        </p:spPr>
      </p:pic>
      <p:pic>
        <p:nvPicPr>
          <p:cNvPr id="26" name="Picture 25"/>
          <p:cNvPicPr>
            <a:picLocks noChangeAspect="1"/>
          </p:cNvPicPr>
          <p:nvPr/>
        </p:nvPicPr>
        <p:blipFill>
          <a:blip r:embed="rId2">
            <a:alphaModFix amt="59000"/>
            <a:extLst>
              <a:ext uri="{28A0092B-C50C-407E-A947-70E740481C1C}">
                <a14:useLocalDpi xmlns:a14="http://schemas.microsoft.com/office/drawing/2010/main" val="0"/>
              </a:ext>
            </a:extLst>
          </a:blip>
          <a:stretch>
            <a:fillRect/>
          </a:stretch>
        </p:blipFill>
        <p:spPr>
          <a:xfrm>
            <a:off x="84019" y="3803512"/>
            <a:ext cx="2873013" cy="3045396"/>
          </a:xfrm>
          <a:prstGeom prst="rect">
            <a:avLst/>
          </a:prstGeom>
        </p:spPr>
      </p:pic>
      <p:pic>
        <p:nvPicPr>
          <p:cNvPr id="25" name="Picture 24"/>
          <p:cNvPicPr>
            <a:picLocks noChangeAspect="1"/>
          </p:cNvPicPr>
          <p:nvPr/>
        </p:nvPicPr>
        <p:blipFill>
          <a:blip r:embed="rId2">
            <a:alphaModFix amt="59000"/>
            <a:extLst>
              <a:ext uri="{28A0092B-C50C-407E-A947-70E740481C1C}">
                <a14:useLocalDpi xmlns:a14="http://schemas.microsoft.com/office/drawing/2010/main" val="0"/>
              </a:ext>
            </a:extLst>
          </a:blip>
          <a:stretch>
            <a:fillRect/>
          </a:stretch>
        </p:blipFill>
        <p:spPr>
          <a:xfrm>
            <a:off x="61374" y="1351622"/>
            <a:ext cx="2873013" cy="3045396"/>
          </a:xfrm>
          <a:prstGeom prst="rect">
            <a:avLst/>
          </a:prstGeom>
        </p:spPr>
      </p:pic>
      <p:sp>
        <p:nvSpPr>
          <p:cNvPr id="49" name="Oval 48"/>
          <p:cNvSpPr/>
          <p:nvPr/>
        </p:nvSpPr>
        <p:spPr>
          <a:xfrm>
            <a:off x="2955173" y="1592406"/>
            <a:ext cx="6352993" cy="4079735"/>
          </a:xfrm>
          <a:prstGeom prst="ellipse">
            <a:avLst/>
          </a:prstGeom>
          <a:solidFill>
            <a:schemeClr val="bg1">
              <a:alpha val="0"/>
            </a:schemeClr>
          </a:solidFill>
          <a:ln w="79375">
            <a:solidFill>
              <a:srgbClr val="A113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itle 1"/>
          <p:cNvSpPr txBox="1">
            <a:spLocks/>
          </p:cNvSpPr>
          <p:nvPr/>
        </p:nvSpPr>
        <p:spPr>
          <a:xfrm>
            <a:off x="664748" y="2042480"/>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sp>
        <p:nvSpPr>
          <p:cNvPr id="59" name="Title 1"/>
          <p:cNvSpPr txBox="1">
            <a:spLocks/>
          </p:cNvSpPr>
          <p:nvPr/>
        </p:nvSpPr>
        <p:spPr>
          <a:xfrm>
            <a:off x="9308165" y="2042479"/>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sp>
        <p:nvSpPr>
          <p:cNvPr id="60" name="Title 1"/>
          <p:cNvSpPr txBox="1">
            <a:spLocks/>
          </p:cNvSpPr>
          <p:nvPr/>
        </p:nvSpPr>
        <p:spPr>
          <a:xfrm>
            <a:off x="9308166" y="5232288"/>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sp>
        <p:nvSpPr>
          <p:cNvPr id="61" name="Title 1"/>
          <p:cNvSpPr txBox="1">
            <a:spLocks/>
          </p:cNvSpPr>
          <p:nvPr/>
        </p:nvSpPr>
        <p:spPr>
          <a:xfrm>
            <a:off x="664747" y="5232288"/>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cxnSp>
        <p:nvCxnSpPr>
          <p:cNvPr id="4" name="Straight Arrow Connector 3"/>
          <p:cNvCxnSpPr/>
          <p:nvPr/>
        </p:nvCxnSpPr>
        <p:spPr>
          <a:xfrm>
            <a:off x="2775284" y="2482332"/>
            <a:ext cx="1347537" cy="671629"/>
          </a:xfrm>
          <a:prstGeom prst="straightConnector1">
            <a:avLst/>
          </a:prstGeom>
          <a:ln w="730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8573739" y="4560659"/>
            <a:ext cx="1347537" cy="671629"/>
          </a:xfrm>
          <a:prstGeom prst="straightConnector1">
            <a:avLst/>
          </a:prstGeom>
          <a:ln w="73025">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rot="18112107">
            <a:off x="2479184" y="2208301"/>
            <a:ext cx="592198" cy="548059"/>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18112107">
            <a:off x="9707187" y="4958551"/>
            <a:ext cx="672010" cy="638957"/>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rot="18112107">
            <a:off x="7115344" y="4830634"/>
            <a:ext cx="2812278" cy="2703009"/>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rot="18112107">
            <a:off x="1821113" y="4749866"/>
            <a:ext cx="2680134" cy="2363050"/>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rot="18112107">
            <a:off x="-133206" y="2371091"/>
            <a:ext cx="2966647" cy="2522365"/>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rot="18112107">
            <a:off x="8917281" y="2483730"/>
            <a:ext cx="3149267" cy="2501430"/>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rot="18112107">
            <a:off x="3567495" y="1261558"/>
            <a:ext cx="5120537" cy="4479277"/>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p:cNvSpPr/>
          <p:nvPr/>
        </p:nvSpPr>
        <p:spPr>
          <a:xfrm>
            <a:off x="5116711" y="3648811"/>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p:cNvSpPr/>
          <p:nvPr/>
        </p:nvSpPr>
        <p:spPr>
          <a:xfrm>
            <a:off x="6341861" y="2875110"/>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4786183" y="4316741"/>
            <a:ext cx="527881" cy="179530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504969" y="5980944"/>
            <a:ext cx="942975" cy="769441"/>
          </a:xfrm>
          <a:prstGeom prst="rect">
            <a:avLst/>
          </a:prstGeom>
          <a:noFill/>
        </p:spPr>
        <p:txBody>
          <a:bodyPr wrap="square" rtlCol="0">
            <a:spAutoFit/>
          </a:bodyPr>
          <a:lstStyle/>
          <a:p>
            <a:r>
              <a:rPr lang="en-US" sz="4400" dirty="0">
                <a:solidFill>
                  <a:srgbClr val="FFFFF0"/>
                </a:solidFill>
              </a:rPr>
              <a:t>𝜸</a:t>
            </a:r>
          </a:p>
        </p:txBody>
      </p:sp>
      <p:cxnSp>
        <p:nvCxnSpPr>
          <p:cNvPr id="24" name="Straight Arrow Connector 23"/>
          <p:cNvCxnSpPr/>
          <p:nvPr/>
        </p:nvCxnSpPr>
        <p:spPr>
          <a:xfrm flipV="1">
            <a:off x="7219130" y="2042479"/>
            <a:ext cx="1549311" cy="901515"/>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793070" y="1403766"/>
            <a:ext cx="942975" cy="769441"/>
          </a:xfrm>
          <a:prstGeom prst="rect">
            <a:avLst/>
          </a:prstGeom>
          <a:noFill/>
        </p:spPr>
        <p:txBody>
          <a:bodyPr wrap="square" rtlCol="0">
            <a:spAutoFit/>
          </a:bodyPr>
          <a:lstStyle/>
          <a:p>
            <a:r>
              <a:rPr lang="en-US" sz="4400" dirty="0">
                <a:solidFill>
                  <a:srgbClr val="FFFFF0"/>
                </a:solidFill>
              </a:rPr>
              <a:t>𝜸</a:t>
            </a:r>
          </a:p>
        </p:txBody>
      </p:sp>
      <p:sp>
        <p:nvSpPr>
          <p:cNvPr id="38" name="Rectangle 37"/>
          <p:cNvSpPr/>
          <p:nvPr/>
        </p:nvSpPr>
        <p:spPr>
          <a:xfrm>
            <a:off x="210499" y="415639"/>
            <a:ext cx="2343128" cy="838861"/>
          </a:xfrm>
          <a:prstGeom prst="rect">
            <a:avLst/>
          </a:prstGeom>
          <a:solidFill>
            <a:srgbClr val="808080"/>
          </a:solidFill>
          <a:ln>
            <a:noFill/>
          </a:ln>
          <a:effectLst>
            <a:glow rad="127000">
              <a:srgbClr val="A11301">
                <a:alpha val="6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418038" y="604236"/>
            <a:ext cx="2795733" cy="461665"/>
          </a:xfrm>
          <a:prstGeom prst="rect">
            <a:avLst/>
          </a:prstGeom>
          <a:noFill/>
        </p:spPr>
        <p:txBody>
          <a:bodyPr wrap="square" rtlCol="0">
            <a:spAutoFit/>
          </a:bodyPr>
          <a:lstStyle/>
          <a:p>
            <a:r>
              <a:rPr lang="en-US" sz="2400" dirty="0" smtClean="0">
                <a:solidFill>
                  <a:srgbClr val="FFFFF1"/>
                </a:solidFill>
                <a:latin typeface="Trebuchet MS" charset="0"/>
                <a:ea typeface="Trebuchet MS" charset="0"/>
                <a:cs typeface="Trebuchet MS" charset="0"/>
              </a:rPr>
              <a:t>Matter </a:t>
            </a:r>
            <a:r>
              <a:rPr lang="en-US" sz="2400" dirty="0" err="1" smtClean="0">
                <a:solidFill>
                  <a:srgbClr val="FFFFF1"/>
                </a:solidFill>
                <a:latin typeface="Trebuchet MS" charset="0"/>
                <a:ea typeface="Trebuchet MS" charset="0"/>
                <a:cs typeface="Trebuchet MS" charset="0"/>
              </a:rPr>
              <a:t>Infalls</a:t>
            </a:r>
            <a:endParaRPr lang="en-US" sz="2400" dirty="0" smtClean="0">
              <a:solidFill>
                <a:srgbClr val="FFFFF1"/>
              </a:solidFill>
              <a:latin typeface="Trebuchet MS" charset="0"/>
              <a:ea typeface="Trebuchet MS" charset="0"/>
              <a:cs typeface="Trebuchet MS" charset="0"/>
            </a:endParaRPr>
          </a:p>
        </p:txBody>
      </p:sp>
      <p:sp>
        <p:nvSpPr>
          <p:cNvPr id="40" name="Rectangle 39"/>
          <p:cNvSpPr/>
          <p:nvPr/>
        </p:nvSpPr>
        <p:spPr>
          <a:xfrm>
            <a:off x="3048185" y="420624"/>
            <a:ext cx="2343128" cy="838861"/>
          </a:xfrm>
          <a:prstGeom prst="rect">
            <a:avLst/>
          </a:prstGeom>
          <a:solidFill>
            <a:srgbClr val="808080"/>
          </a:solidFill>
          <a:ln>
            <a:noFill/>
          </a:ln>
          <a:effectLst>
            <a:glow rad="127000">
              <a:srgbClr val="A11301">
                <a:alpha val="6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009290" y="612212"/>
            <a:ext cx="2795733" cy="461665"/>
          </a:xfrm>
          <a:prstGeom prst="rect">
            <a:avLst/>
          </a:prstGeom>
          <a:noFill/>
        </p:spPr>
        <p:txBody>
          <a:bodyPr wrap="square" rtlCol="0">
            <a:spAutoFit/>
          </a:bodyPr>
          <a:lstStyle/>
          <a:p>
            <a:r>
              <a:rPr lang="en-US" sz="2400" dirty="0" smtClean="0">
                <a:solidFill>
                  <a:srgbClr val="FFFFF1"/>
                </a:solidFill>
                <a:latin typeface="Trebuchet MS" charset="0"/>
                <a:ea typeface="Trebuchet MS" charset="0"/>
                <a:cs typeface="Trebuchet MS" charset="0"/>
              </a:rPr>
              <a:t>Photons Emitted</a:t>
            </a:r>
          </a:p>
        </p:txBody>
      </p:sp>
      <p:cxnSp>
        <p:nvCxnSpPr>
          <p:cNvPr id="43" name="Straight Arrow Connector 42"/>
          <p:cNvCxnSpPr/>
          <p:nvPr/>
        </p:nvCxnSpPr>
        <p:spPr>
          <a:xfrm>
            <a:off x="2553627" y="865907"/>
            <a:ext cx="494558" cy="498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924069" y="423335"/>
            <a:ext cx="2343128" cy="838861"/>
          </a:xfrm>
          <a:prstGeom prst="rect">
            <a:avLst/>
          </a:prstGeom>
          <a:solidFill>
            <a:srgbClr val="808080"/>
          </a:solidFill>
          <a:ln>
            <a:noFill/>
          </a:ln>
          <a:effectLst>
            <a:glow rad="127000">
              <a:srgbClr val="A11301">
                <a:alpha val="6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5717283" y="446807"/>
            <a:ext cx="2795733" cy="830997"/>
          </a:xfrm>
          <a:prstGeom prst="rect">
            <a:avLst/>
          </a:prstGeom>
          <a:noFill/>
        </p:spPr>
        <p:txBody>
          <a:bodyPr wrap="square" rtlCol="0">
            <a:spAutoFit/>
          </a:bodyPr>
          <a:lstStyle/>
          <a:p>
            <a:pPr algn="ctr"/>
            <a:r>
              <a:rPr lang="en-US" sz="2400" dirty="0" smtClean="0">
                <a:solidFill>
                  <a:srgbClr val="FFFFF1"/>
                </a:solidFill>
                <a:latin typeface="Trebuchet MS" charset="0"/>
                <a:ea typeface="Trebuchet MS" charset="0"/>
                <a:cs typeface="Trebuchet MS" charset="0"/>
              </a:rPr>
              <a:t>IGM </a:t>
            </a:r>
            <a:r>
              <a:rPr lang="en-US" sz="2400" smtClean="0">
                <a:solidFill>
                  <a:srgbClr val="FFFFF1"/>
                </a:solidFill>
                <a:latin typeface="Trebuchet MS" charset="0"/>
                <a:ea typeface="Trebuchet MS" charset="0"/>
                <a:cs typeface="Trebuchet MS" charset="0"/>
              </a:rPr>
              <a:t>Temp Increased</a:t>
            </a:r>
            <a:endParaRPr lang="en-US" sz="2400" dirty="0" smtClean="0">
              <a:solidFill>
                <a:srgbClr val="FFFFF1"/>
              </a:solidFill>
              <a:latin typeface="Trebuchet MS" charset="0"/>
              <a:ea typeface="Trebuchet MS" charset="0"/>
              <a:cs typeface="Trebuchet MS" charset="0"/>
            </a:endParaRPr>
          </a:p>
        </p:txBody>
      </p:sp>
      <p:cxnSp>
        <p:nvCxnSpPr>
          <p:cNvPr id="53" name="Straight Arrow Connector 52"/>
          <p:cNvCxnSpPr/>
          <p:nvPr/>
        </p:nvCxnSpPr>
        <p:spPr>
          <a:xfrm>
            <a:off x="5429511" y="868618"/>
            <a:ext cx="494558" cy="498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8" name="5-Point Star 57"/>
          <p:cNvSpPr/>
          <p:nvPr/>
        </p:nvSpPr>
        <p:spPr>
          <a:xfrm>
            <a:off x="5334742" y="2746537"/>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5-Point Star 61"/>
          <p:cNvSpPr/>
          <p:nvPr/>
        </p:nvSpPr>
        <p:spPr>
          <a:xfrm>
            <a:off x="6968090" y="3399032"/>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5-Point Star 65"/>
          <p:cNvSpPr/>
          <p:nvPr/>
        </p:nvSpPr>
        <p:spPr>
          <a:xfrm>
            <a:off x="6420718" y="4152043"/>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flipH="1" flipV="1">
            <a:off x="4583583" y="2070062"/>
            <a:ext cx="764167" cy="580394"/>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7782392" y="2691736"/>
            <a:ext cx="1549311" cy="901515"/>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6453960" y="4866349"/>
            <a:ext cx="159095" cy="1245693"/>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6182324" y="5936400"/>
            <a:ext cx="942975" cy="769441"/>
          </a:xfrm>
          <a:prstGeom prst="rect">
            <a:avLst/>
          </a:prstGeom>
          <a:noFill/>
        </p:spPr>
        <p:txBody>
          <a:bodyPr wrap="square" rtlCol="0">
            <a:spAutoFit/>
          </a:bodyPr>
          <a:lstStyle/>
          <a:p>
            <a:r>
              <a:rPr lang="en-US" sz="4400" dirty="0">
                <a:solidFill>
                  <a:srgbClr val="FFFFF0"/>
                </a:solidFill>
              </a:rPr>
              <a:t>𝜸</a:t>
            </a:r>
          </a:p>
        </p:txBody>
      </p:sp>
      <p:sp>
        <p:nvSpPr>
          <p:cNvPr id="71" name="TextBox 70"/>
          <p:cNvSpPr txBox="1"/>
          <p:nvPr/>
        </p:nvSpPr>
        <p:spPr>
          <a:xfrm>
            <a:off x="9336759" y="2072810"/>
            <a:ext cx="942975" cy="769441"/>
          </a:xfrm>
          <a:prstGeom prst="rect">
            <a:avLst/>
          </a:prstGeom>
          <a:noFill/>
        </p:spPr>
        <p:txBody>
          <a:bodyPr wrap="square" rtlCol="0">
            <a:spAutoFit/>
          </a:bodyPr>
          <a:lstStyle/>
          <a:p>
            <a:r>
              <a:rPr lang="en-US" sz="4400" dirty="0">
                <a:solidFill>
                  <a:srgbClr val="FFFFF0"/>
                </a:solidFill>
              </a:rPr>
              <a:t>𝜸</a:t>
            </a:r>
          </a:p>
        </p:txBody>
      </p:sp>
      <p:sp>
        <p:nvSpPr>
          <p:cNvPr id="72" name="TextBox 71"/>
          <p:cNvSpPr txBox="1"/>
          <p:nvPr/>
        </p:nvSpPr>
        <p:spPr>
          <a:xfrm>
            <a:off x="4234812" y="1271457"/>
            <a:ext cx="942975" cy="769441"/>
          </a:xfrm>
          <a:prstGeom prst="rect">
            <a:avLst/>
          </a:prstGeom>
          <a:noFill/>
        </p:spPr>
        <p:txBody>
          <a:bodyPr wrap="square" rtlCol="0">
            <a:spAutoFit/>
          </a:bodyPr>
          <a:lstStyle/>
          <a:p>
            <a:r>
              <a:rPr lang="en-US" sz="4400" dirty="0">
                <a:solidFill>
                  <a:srgbClr val="FFFFF0"/>
                </a:solidFill>
              </a:rPr>
              <a:t>𝜸</a:t>
            </a:r>
          </a:p>
        </p:txBody>
      </p:sp>
    </p:spTree>
    <p:extLst>
      <p:ext uri="{BB962C8B-B14F-4D97-AF65-F5344CB8AC3E}">
        <p14:creationId xmlns:p14="http://schemas.microsoft.com/office/powerpoint/2010/main" val="713661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a:alphaModFix amt="59000"/>
            <a:extLst>
              <a:ext uri="{28A0092B-C50C-407E-A947-70E740481C1C}">
                <a14:useLocalDpi xmlns:a14="http://schemas.microsoft.com/office/drawing/2010/main" val="0"/>
              </a:ext>
            </a:extLst>
          </a:blip>
          <a:stretch>
            <a:fillRect/>
          </a:stretch>
        </p:blipFill>
        <p:spPr>
          <a:xfrm>
            <a:off x="9197747" y="3709590"/>
            <a:ext cx="2873013" cy="3045396"/>
          </a:xfrm>
          <a:prstGeom prst="rect">
            <a:avLst/>
          </a:prstGeom>
        </p:spPr>
      </p:pic>
      <p:pic>
        <p:nvPicPr>
          <p:cNvPr id="28" name="Picture 27"/>
          <p:cNvPicPr>
            <a:picLocks noChangeAspect="1"/>
          </p:cNvPicPr>
          <p:nvPr/>
        </p:nvPicPr>
        <p:blipFill>
          <a:blip r:embed="rId2">
            <a:alphaModFix amt="59000"/>
            <a:extLst>
              <a:ext uri="{28A0092B-C50C-407E-A947-70E740481C1C}">
                <a14:useLocalDpi xmlns:a14="http://schemas.microsoft.com/office/drawing/2010/main" val="0"/>
              </a:ext>
            </a:extLst>
          </a:blip>
          <a:stretch>
            <a:fillRect/>
          </a:stretch>
        </p:blipFill>
        <p:spPr>
          <a:xfrm>
            <a:off x="9206733" y="1003256"/>
            <a:ext cx="2873013" cy="3045396"/>
          </a:xfrm>
          <a:prstGeom prst="rect">
            <a:avLst/>
          </a:prstGeom>
        </p:spPr>
      </p:pic>
      <p:pic>
        <p:nvPicPr>
          <p:cNvPr id="26" name="Picture 25"/>
          <p:cNvPicPr>
            <a:picLocks noChangeAspect="1"/>
          </p:cNvPicPr>
          <p:nvPr/>
        </p:nvPicPr>
        <p:blipFill>
          <a:blip r:embed="rId2">
            <a:alphaModFix amt="59000"/>
            <a:extLst>
              <a:ext uri="{28A0092B-C50C-407E-A947-70E740481C1C}">
                <a14:useLocalDpi xmlns:a14="http://schemas.microsoft.com/office/drawing/2010/main" val="0"/>
              </a:ext>
            </a:extLst>
          </a:blip>
          <a:stretch>
            <a:fillRect/>
          </a:stretch>
        </p:blipFill>
        <p:spPr>
          <a:xfrm>
            <a:off x="84019" y="3803512"/>
            <a:ext cx="2873013" cy="3045396"/>
          </a:xfrm>
          <a:prstGeom prst="rect">
            <a:avLst/>
          </a:prstGeom>
        </p:spPr>
      </p:pic>
      <p:pic>
        <p:nvPicPr>
          <p:cNvPr id="25" name="Picture 24"/>
          <p:cNvPicPr>
            <a:picLocks noChangeAspect="1"/>
          </p:cNvPicPr>
          <p:nvPr/>
        </p:nvPicPr>
        <p:blipFill>
          <a:blip r:embed="rId2">
            <a:alphaModFix amt="59000"/>
            <a:extLst>
              <a:ext uri="{28A0092B-C50C-407E-A947-70E740481C1C}">
                <a14:useLocalDpi xmlns:a14="http://schemas.microsoft.com/office/drawing/2010/main" val="0"/>
              </a:ext>
            </a:extLst>
          </a:blip>
          <a:stretch>
            <a:fillRect/>
          </a:stretch>
        </p:blipFill>
        <p:spPr>
          <a:xfrm>
            <a:off x="61374" y="1351622"/>
            <a:ext cx="2873013" cy="3045396"/>
          </a:xfrm>
          <a:prstGeom prst="rect">
            <a:avLst/>
          </a:prstGeom>
        </p:spPr>
      </p:pic>
      <p:sp>
        <p:nvSpPr>
          <p:cNvPr id="49" name="Oval 48"/>
          <p:cNvSpPr/>
          <p:nvPr/>
        </p:nvSpPr>
        <p:spPr>
          <a:xfrm>
            <a:off x="2955173" y="1592406"/>
            <a:ext cx="6352993" cy="4079735"/>
          </a:xfrm>
          <a:prstGeom prst="ellipse">
            <a:avLst/>
          </a:prstGeom>
          <a:solidFill>
            <a:schemeClr val="bg1">
              <a:alpha val="0"/>
            </a:schemeClr>
          </a:solidFill>
          <a:ln w="79375">
            <a:solidFill>
              <a:srgbClr val="A113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itle 1"/>
          <p:cNvSpPr txBox="1">
            <a:spLocks/>
          </p:cNvSpPr>
          <p:nvPr/>
        </p:nvSpPr>
        <p:spPr>
          <a:xfrm>
            <a:off x="664748" y="2042480"/>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sp>
        <p:nvSpPr>
          <p:cNvPr id="59" name="Title 1"/>
          <p:cNvSpPr txBox="1">
            <a:spLocks/>
          </p:cNvSpPr>
          <p:nvPr/>
        </p:nvSpPr>
        <p:spPr>
          <a:xfrm>
            <a:off x="9308165" y="2042479"/>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sp>
        <p:nvSpPr>
          <p:cNvPr id="60" name="Title 1"/>
          <p:cNvSpPr txBox="1">
            <a:spLocks/>
          </p:cNvSpPr>
          <p:nvPr/>
        </p:nvSpPr>
        <p:spPr>
          <a:xfrm>
            <a:off x="9308166" y="5232288"/>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sp>
        <p:nvSpPr>
          <p:cNvPr id="61" name="Title 1"/>
          <p:cNvSpPr txBox="1">
            <a:spLocks/>
          </p:cNvSpPr>
          <p:nvPr/>
        </p:nvSpPr>
        <p:spPr>
          <a:xfrm>
            <a:off x="664747" y="5232288"/>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cxnSp>
        <p:nvCxnSpPr>
          <p:cNvPr id="4" name="Straight Arrow Connector 3"/>
          <p:cNvCxnSpPr/>
          <p:nvPr/>
        </p:nvCxnSpPr>
        <p:spPr>
          <a:xfrm>
            <a:off x="2775284" y="2482332"/>
            <a:ext cx="1347537" cy="671629"/>
          </a:xfrm>
          <a:prstGeom prst="straightConnector1">
            <a:avLst/>
          </a:prstGeom>
          <a:ln w="730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rot="18112107">
            <a:off x="2659454" y="2379831"/>
            <a:ext cx="320951" cy="234103"/>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rot="18112107">
            <a:off x="7115344" y="4830634"/>
            <a:ext cx="2812278" cy="2703009"/>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rot="18112107">
            <a:off x="1821113" y="4749866"/>
            <a:ext cx="2680134" cy="2363050"/>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rot="18112107">
            <a:off x="-133206" y="2371091"/>
            <a:ext cx="2966647" cy="2522365"/>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rot="18112107">
            <a:off x="8917281" y="2483730"/>
            <a:ext cx="3149267" cy="2501430"/>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rot="18112107">
            <a:off x="4382943" y="2210836"/>
            <a:ext cx="2140567" cy="3186509"/>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p:cNvSpPr/>
          <p:nvPr/>
        </p:nvSpPr>
        <p:spPr>
          <a:xfrm>
            <a:off x="5116711" y="3648811"/>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4786183" y="4316741"/>
            <a:ext cx="527881" cy="179530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504969" y="5980944"/>
            <a:ext cx="942975" cy="769441"/>
          </a:xfrm>
          <a:prstGeom prst="rect">
            <a:avLst/>
          </a:prstGeom>
          <a:noFill/>
        </p:spPr>
        <p:txBody>
          <a:bodyPr wrap="square" rtlCol="0">
            <a:spAutoFit/>
          </a:bodyPr>
          <a:lstStyle/>
          <a:p>
            <a:r>
              <a:rPr lang="en-US" sz="4400" dirty="0">
                <a:solidFill>
                  <a:srgbClr val="FFFFF0"/>
                </a:solidFill>
              </a:rPr>
              <a:t>𝜸</a:t>
            </a:r>
          </a:p>
        </p:txBody>
      </p:sp>
      <p:sp>
        <p:nvSpPr>
          <p:cNvPr id="38" name="Rectangle 37"/>
          <p:cNvSpPr/>
          <p:nvPr/>
        </p:nvSpPr>
        <p:spPr>
          <a:xfrm>
            <a:off x="210499" y="415639"/>
            <a:ext cx="2343128" cy="838861"/>
          </a:xfrm>
          <a:prstGeom prst="rect">
            <a:avLst/>
          </a:prstGeom>
          <a:solidFill>
            <a:srgbClr val="808080"/>
          </a:solidFill>
          <a:ln>
            <a:noFill/>
          </a:ln>
          <a:effectLst>
            <a:glow rad="127000">
              <a:srgbClr val="A11301">
                <a:alpha val="6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418038" y="604236"/>
            <a:ext cx="2795733" cy="461665"/>
          </a:xfrm>
          <a:prstGeom prst="rect">
            <a:avLst/>
          </a:prstGeom>
          <a:noFill/>
        </p:spPr>
        <p:txBody>
          <a:bodyPr wrap="square" rtlCol="0">
            <a:spAutoFit/>
          </a:bodyPr>
          <a:lstStyle/>
          <a:p>
            <a:r>
              <a:rPr lang="en-US" sz="2400" dirty="0" smtClean="0">
                <a:solidFill>
                  <a:srgbClr val="FFFFF1"/>
                </a:solidFill>
                <a:latin typeface="Trebuchet MS" charset="0"/>
                <a:ea typeface="Trebuchet MS" charset="0"/>
                <a:cs typeface="Trebuchet MS" charset="0"/>
              </a:rPr>
              <a:t>Matter </a:t>
            </a:r>
            <a:r>
              <a:rPr lang="en-US" sz="2400" dirty="0" err="1" smtClean="0">
                <a:solidFill>
                  <a:srgbClr val="FFFFF1"/>
                </a:solidFill>
                <a:latin typeface="Trebuchet MS" charset="0"/>
                <a:ea typeface="Trebuchet MS" charset="0"/>
                <a:cs typeface="Trebuchet MS" charset="0"/>
              </a:rPr>
              <a:t>Infalls</a:t>
            </a:r>
            <a:endParaRPr lang="en-US" sz="2400" dirty="0" smtClean="0">
              <a:solidFill>
                <a:srgbClr val="FFFFF1"/>
              </a:solidFill>
              <a:latin typeface="Trebuchet MS" charset="0"/>
              <a:ea typeface="Trebuchet MS" charset="0"/>
              <a:cs typeface="Trebuchet MS" charset="0"/>
            </a:endParaRPr>
          </a:p>
        </p:txBody>
      </p:sp>
      <p:sp>
        <p:nvSpPr>
          <p:cNvPr id="40" name="Rectangle 39"/>
          <p:cNvSpPr/>
          <p:nvPr/>
        </p:nvSpPr>
        <p:spPr>
          <a:xfrm>
            <a:off x="3048185" y="420624"/>
            <a:ext cx="2343128" cy="838861"/>
          </a:xfrm>
          <a:prstGeom prst="rect">
            <a:avLst/>
          </a:prstGeom>
          <a:solidFill>
            <a:srgbClr val="808080"/>
          </a:solidFill>
          <a:ln>
            <a:noFill/>
          </a:ln>
          <a:effectLst>
            <a:glow rad="127000">
              <a:srgbClr val="A11301">
                <a:alpha val="6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009290" y="612212"/>
            <a:ext cx="2795733" cy="461665"/>
          </a:xfrm>
          <a:prstGeom prst="rect">
            <a:avLst/>
          </a:prstGeom>
          <a:noFill/>
        </p:spPr>
        <p:txBody>
          <a:bodyPr wrap="square" rtlCol="0">
            <a:spAutoFit/>
          </a:bodyPr>
          <a:lstStyle/>
          <a:p>
            <a:r>
              <a:rPr lang="en-US" sz="2400" dirty="0" smtClean="0">
                <a:solidFill>
                  <a:srgbClr val="FFFFF1"/>
                </a:solidFill>
                <a:latin typeface="Trebuchet MS" charset="0"/>
                <a:ea typeface="Trebuchet MS" charset="0"/>
                <a:cs typeface="Trebuchet MS" charset="0"/>
              </a:rPr>
              <a:t>Photons Emitted</a:t>
            </a:r>
          </a:p>
        </p:txBody>
      </p:sp>
      <p:cxnSp>
        <p:nvCxnSpPr>
          <p:cNvPr id="43" name="Straight Arrow Connector 42"/>
          <p:cNvCxnSpPr/>
          <p:nvPr/>
        </p:nvCxnSpPr>
        <p:spPr>
          <a:xfrm>
            <a:off x="2553627" y="865907"/>
            <a:ext cx="494558" cy="498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924069" y="423335"/>
            <a:ext cx="2343128" cy="838861"/>
          </a:xfrm>
          <a:prstGeom prst="rect">
            <a:avLst/>
          </a:prstGeom>
          <a:solidFill>
            <a:srgbClr val="808080"/>
          </a:solidFill>
          <a:ln>
            <a:noFill/>
          </a:ln>
          <a:effectLst>
            <a:glow rad="127000">
              <a:srgbClr val="A11301">
                <a:alpha val="6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5717283" y="446807"/>
            <a:ext cx="2795733" cy="830997"/>
          </a:xfrm>
          <a:prstGeom prst="rect">
            <a:avLst/>
          </a:prstGeom>
          <a:noFill/>
        </p:spPr>
        <p:txBody>
          <a:bodyPr wrap="square" rtlCol="0">
            <a:spAutoFit/>
          </a:bodyPr>
          <a:lstStyle/>
          <a:p>
            <a:pPr algn="ctr"/>
            <a:r>
              <a:rPr lang="en-US" sz="2400" dirty="0" smtClean="0">
                <a:solidFill>
                  <a:srgbClr val="FFFFF1"/>
                </a:solidFill>
                <a:latin typeface="Trebuchet MS" charset="0"/>
                <a:ea typeface="Trebuchet MS" charset="0"/>
                <a:cs typeface="Trebuchet MS" charset="0"/>
              </a:rPr>
              <a:t>IGM Temp Increased</a:t>
            </a:r>
          </a:p>
        </p:txBody>
      </p:sp>
      <p:cxnSp>
        <p:nvCxnSpPr>
          <p:cNvPr id="53" name="Straight Arrow Connector 52"/>
          <p:cNvCxnSpPr/>
          <p:nvPr/>
        </p:nvCxnSpPr>
        <p:spPr>
          <a:xfrm>
            <a:off x="5429511" y="868618"/>
            <a:ext cx="494558" cy="498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8804754" y="426936"/>
            <a:ext cx="2343128" cy="838861"/>
          </a:xfrm>
          <a:prstGeom prst="rect">
            <a:avLst/>
          </a:prstGeom>
          <a:solidFill>
            <a:srgbClr val="808080"/>
          </a:solidFill>
          <a:ln>
            <a:noFill/>
          </a:ln>
          <a:effectLst>
            <a:glow rad="127000">
              <a:srgbClr val="A11301">
                <a:alpha val="6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8597968" y="450408"/>
            <a:ext cx="2795733" cy="830997"/>
          </a:xfrm>
          <a:prstGeom prst="rect">
            <a:avLst/>
          </a:prstGeom>
          <a:noFill/>
        </p:spPr>
        <p:txBody>
          <a:bodyPr wrap="square" rtlCol="0">
            <a:spAutoFit/>
          </a:bodyPr>
          <a:lstStyle/>
          <a:p>
            <a:pPr algn="ctr"/>
            <a:r>
              <a:rPr lang="en-US" sz="2400" dirty="0" smtClean="0">
                <a:solidFill>
                  <a:srgbClr val="FFFFF1"/>
                </a:solidFill>
                <a:latin typeface="Trebuchet MS" charset="0"/>
                <a:ea typeface="Trebuchet MS" charset="0"/>
                <a:cs typeface="Trebuchet MS" charset="0"/>
              </a:rPr>
              <a:t>Future Infall Reduced</a:t>
            </a:r>
          </a:p>
        </p:txBody>
      </p:sp>
      <p:cxnSp>
        <p:nvCxnSpPr>
          <p:cNvPr id="45" name="Straight Arrow Connector 44"/>
          <p:cNvCxnSpPr/>
          <p:nvPr/>
        </p:nvCxnSpPr>
        <p:spPr>
          <a:xfrm>
            <a:off x="8310196" y="872219"/>
            <a:ext cx="494558" cy="498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8" name="5-Point Star 47"/>
          <p:cNvSpPr/>
          <p:nvPr/>
        </p:nvSpPr>
        <p:spPr>
          <a:xfrm>
            <a:off x="6201731" y="3071509"/>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p:nvPr/>
        </p:nvCxnSpPr>
        <p:spPr>
          <a:xfrm flipV="1">
            <a:off x="7147981" y="2107964"/>
            <a:ext cx="872106" cy="954185"/>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8079572" y="1492964"/>
            <a:ext cx="942975" cy="769441"/>
          </a:xfrm>
          <a:prstGeom prst="rect">
            <a:avLst/>
          </a:prstGeom>
          <a:noFill/>
        </p:spPr>
        <p:txBody>
          <a:bodyPr wrap="square" rtlCol="0">
            <a:spAutoFit/>
          </a:bodyPr>
          <a:lstStyle/>
          <a:p>
            <a:r>
              <a:rPr lang="en-US" sz="4400" dirty="0">
                <a:solidFill>
                  <a:srgbClr val="FFFFF0"/>
                </a:solidFill>
              </a:rPr>
              <a:t>𝜸</a:t>
            </a:r>
          </a:p>
        </p:txBody>
      </p:sp>
      <p:sp>
        <p:nvSpPr>
          <p:cNvPr id="69" name="TextBox 68"/>
          <p:cNvSpPr txBox="1"/>
          <p:nvPr/>
        </p:nvSpPr>
        <p:spPr>
          <a:xfrm>
            <a:off x="8597968" y="-81243"/>
            <a:ext cx="3594032" cy="523220"/>
          </a:xfrm>
          <a:prstGeom prst="rect">
            <a:avLst/>
          </a:prstGeom>
          <a:noFill/>
        </p:spPr>
        <p:txBody>
          <a:bodyPr wrap="square" rtlCol="0">
            <a:spAutoFit/>
          </a:bodyPr>
          <a:lstStyle/>
          <a:p>
            <a:r>
              <a:rPr lang="en-US" sz="1400" dirty="0" smtClean="0">
                <a:solidFill>
                  <a:schemeClr val="bg1"/>
                </a:solidFill>
                <a:latin typeface="Trebuchet MS" charset="0"/>
                <a:ea typeface="Trebuchet MS" charset="0"/>
                <a:cs typeface="Trebuchet MS" charset="0"/>
              </a:rPr>
              <a:t>(e.g. Shapiro+ 1994, </a:t>
            </a:r>
            <a:r>
              <a:rPr lang="en-US" sz="1400" dirty="0" err="1" smtClean="0">
                <a:solidFill>
                  <a:schemeClr val="bg1"/>
                </a:solidFill>
                <a:latin typeface="Trebuchet MS" charset="0"/>
                <a:ea typeface="Trebuchet MS" charset="0"/>
                <a:cs typeface="Trebuchet MS" charset="0"/>
              </a:rPr>
              <a:t>Gnedin</a:t>
            </a:r>
            <a:r>
              <a:rPr lang="en-US" sz="1400" dirty="0" smtClean="0">
                <a:solidFill>
                  <a:schemeClr val="bg1"/>
                </a:solidFill>
                <a:latin typeface="Trebuchet MS" charset="0"/>
                <a:ea typeface="Trebuchet MS" charset="0"/>
                <a:cs typeface="Trebuchet MS" charset="0"/>
              </a:rPr>
              <a:t> 2000, </a:t>
            </a:r>
            <a:r>
              <a:rPr lang="en-US" sz="1400" dirty="0" err="1" smtClean="0">
                <a:solidFill>
                  <a:schemeClr val="bg1"/>
                </a:solidFill>
                <a:latin typeface="Trebuchet MS" charset="0"/>
                <a:ea typeface="Trebuchet MS" charset="0"/>
                <a:cs typeface="Trebuchet MS" charset="0"/>
              </a:rPr>
              <a:t>Sobacchi</a:t>
            </a:r>
            <a:r>
              <a:rPr lang="en-US" sz="1400" dirty="0" smtClean="0">
                <a:solidFill>
                  <a:schemeClr val="bg1"/>
                </a:solidFill>
                <a:latin typeface="Trebuchet MS" charset="0"/>
                <a:ea typeface="Trebuchet MS" charset="0"/>
                <a:cs typeface="Trebuchet MS" charset="0"/>
              </a:rPr>
              <a:t> &amp; </a:t>
            </a:r>
            <a:r>
              <a:rPr lang="en-US" sz="1400" dirty="0" err="1" smtClean="0">
                <a:solidFill>
                  <a:schemeClr val="bg1"/>
                </a:solidFill>
                <a:latin typeface="Trebuchet MS" charset="0"/>
                <a:ea typeface="Trebuchet MS" charset="0"/>
                <a:cs typeface="Trebuchet MS" charset="0"/>
              </a:rPr>
              <a:t>Mesinger</a:t>
            </a:r>
            <a:r>
              <a:rPr lang="en-US" sz="1400" dirty="0" smtClean="0">
                <a:solidFill>
                  <a:schemeClr val="bg1"/>
                </a:solidFill>
                <a:latin typeface="Trebuchet MS" charset="0"/>
                <a:ea typeface="Trebuchet MS" charset="0"/>
                <a:cs typeface="Trebuchet MS" charset="0"/>
              </a:rPr>
              <a:t> 2013) </a:t>
            </a:r>
            <a:endParaRPr lang="en-US" sz="14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2133551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a:alphaModFix amt="59000"/>
            <a:extLst>
              <a:ext uri="{28A0092B-C50C-407E-A947-70E740481C1C}">
                <a14:useLocalDpi xmlns:a14="http://schemas.microsoft.com/office/drawing/2010/main" val="0"/>
              </a:ext>
            </a:extLst>
          </a:blip>
          <a:stretch>
            <a:fillRect/>
          </a:stretch>
        </p:blipFill>
        <p:spPr>
          <a:xfrm>
            <a:off x="9197747" y="3709590"/>
            <a:ext cx="2873013" cy="3045396"/>
          </a:xfrm>
          <a:prstGeom prst="rect">
            <a:avLst/>
          </a:prstGeom>
        </p:spPr>
      </p:pic>
      <p:pic>
        <p:nvPicPr>
          <p:cNvPr id="28" name="Picture 27"/>
          <p:cNvPicPr>
            <a:picLocks noChangeAspect="1"/>
          </p:cNvPicPr>
          <p:nvPr/>
        </p:nvPicPr>
        <p:blipFill>
          <a:blip r:embed="rId2">
            <a:alphaModFix amt="59000"/>
            <a:extLst>
              <a:ext uri="{28A0092B-C50C-407E-A947-70E740481C1C}">
                <a14:useLocalDpi xmlns:a14="http://schemas.microsoft.com/office/drawing/2010/main" val="0"/>
              </a:ext>
            </a:extLst>
          </a:blip>
          <a:stretch>
            <a:fillRect/>
          </a:stretch>
        </p:blipFill>
        <p:spPr>
          <a:xfrm>
            <a:off x="9206733" y="1003256"/>
            <a:ext cx="2873013" cy="3045396"/>
          </a:xfrm>
          <a:prstGeom prst="rect">
            <a:avLst/>
          </a:prstGeom>
        </p:spPr>
      </p:pic>
      <p:pic>
        <p:nvPicPr>
          <p:cNvPr id="26" name="Picture 25"/>
          <p:cNvPicPr>
            <a:picLocks noChangeAspect="1"/>
          </p:cNvPicPr>
          <p:nvPr/>
        </p:nvPicPr>
        <p:blipFill>
          <a:blip r:embed="rId2">
            <a:alphaModFix amt="59000"/>
            <a:extLst>
              <a:ext uri="{28A0092B-C50C-407E-A947-70E740481C1C}">
                <a14:useLocalDpi xmlns:a14="http://schemas.microsoft.com/office/drawing/2010/main" val="0"/>
              </a:ext>
            </a:extLst>
          </a:blip>
          <a:stretch>
            <a:fillRect/>
          </a:stretch>
        </p:blipFill>
        <p:spPr>
          <a:xfrm>
            <a:off x="84019" y="3803512"/>
            <a:ext cx="2873013" cy="3045396"/>
          </a:xfrm>
          <a:prstGeom prst="rect">
            <a:avLst/>
          </a:prstGeom>
        </p:spPr>
      </p:pic>
      <p:pic>
        <p:nvPicPr>
          <p:cNvPr id="25" name="Picture 24"/>
          <p:cNvPicPr>
            <a:picLocks noChangeAspect="1"/>
          </p:cNvPicPr>
          <p:nvPr/>
        </p:nvPicPr>
        <p:blipFill>
          <a:blip r:embed="rId2">
            <a:alphaModFix amt="59000"/>
            <a:extLst>
              <a:ext uri="{28A0092B-C50C-407E-A947-70E740481C1C}">
                <a14:useLocalDpi xmlns:a14="http://schemas.microsoft.com/office/drawing/2010/main" val="0"/>
              </a:ext>
            </a:extLst>
          </a:blip>
          <a:stretch>
            <a:fillRect/>
          </a:stretch>
        </p:blipFill>
        <p:spPr>
          <a:xfrm>
            <a:off x="61374" y="1351622"/>
            <a:ext cx="2873013" cy="3045396"/>
          </a:xfrm>
          <a:prstGeom prst="rect">
            <a:avLst/>
          </a:prstGeom>
        </p:spPr>
      </p:pic>
      <p:sp>
        <p:nvSpPr>
          <p:cNvPr id="49" name="Oval 48"/>
          <p:cNvSpPr/>
          <p:nvPr/>
        </p:nvSpPr>
        <p:spPr>
          <a:xfrm>
            <a:off x="2955173" y="1592406"/>
            <a:ext cx="6352993" cy="4079735"/>
          </a:xfrm>
          <a:prstGeom prst="ellipse">
            <a:avLst/>
          </a:prstGeom>
          <a:solidFill>
            <a:schemeClr val="bg1">
              <a:alpha val="0"/>
            </a:schemeClr>
          </a:solidFill>
          <a:ln w="79375">
            <a:solidFill>
              <a:srgbClr val="A113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itle 1"/>
          <p:cNvSpPr txBox="1">
            <a:spLocks/>
          </p:cNvSpPr>
          <p:nvPr/>
        </p:nvSpPr>
        <p:spPr>
          <a:xfrm>
            <a:off x="664748" y="2042480"/>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sp>
        <p:nvSpPr>
          <p:cNvPr id="59" name="Title 1"/>
          <p:cNvSpPr txBox="1">
            <a:spLocks/>
          </p:cNvSpPr>
          <p:nvPr/>
        </p:nvSpPr>
        <p:spPr>
          <a:xfrm>
            <a:off x="9308165" y="2042479"/>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sp>
        <p:nvSpPr>
          <p:cNvPr id="60" name="Title 1"/>
          <p:cNvSpPr txBox="1">
            <a:spLocks/>
          </p:cNvSpPr>
          <p:nvPr/>
        </p:nvSpPr>
        <p:spPr>
          <a:xfrm>
            <a:off x="9308166" y="5232288"/>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sp>
        <p:nvSpPr>
          <p:cNvPr id="61" name="Title 1"/>
          <p:cNvSpPr txBox="1">
            <a:spLocks/>
          </p:cNvSpPr>
          <p:nvPr/>
        </p:nvSpPr>
        <p:spPr>
          <a:xfrm>
            <a:off x="664747" y="5232288"/>
            <a:ext cx="2573759" cy="43985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a:solidFill>
                    <a:schemeClr val="tx1">
                      <a:alpha val="70000"/>
                    </a:schemeClr>
                  </a:solidFill>
                </a:ln>
                <a:solidFill>
                  <a:srgbClr val="FFC000"/>
                </a:solidFill>
                <a:latin typeface="Trebuchet MS" charset="0"/>
                <a:ea typeface="Trebuchet MS" charset="0"/>
                <a:cs typeface="Trebuchet MS" charset="0"/>
              </a:rPr>
              <a:t>IGM</a:t>
            </a:r>
          </a:p>
        </p:txBody>
      </p:sp>
      <p:cxnSp>
        <p:nvCxnSpPr>
          <p:cNvPr id="4" name="Straight Arrow Connector 3"/>
          <p:cNvCxnSpPr/>
          <p:nvPr/>
        </p:nvCxnSpPr>
        <p:spPr>
          <a:xfrm>
            <a:off x="2775284" y="2482332"/>
            <a:ext cx="1347537" cy="671629"/>
          </a:xfrm>
          <a:prstGeom prst="straightConnector1">
            <a:avLst/>
          </a:prstGeom>
          <a:ln w="730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rot="18112107">
            <a:off x="2659454" y="2379831"/>
            <a:ext cx="320951" cy="234103"/>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rot="18112107">
            <a:off x="7115344" y="4830634"/>
            <a:ext cx="2812278" cy="2703009"/>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rot="18112107">
            <a:off x="1821113" y="4749866"/>
            <a:ext cx="2680134" cy="2363050"/>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rot="18112107">
            <a:off x="-133206" y="2371091"/>
            <a:ext cx="2966647" cy="2522365"/>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rot="18112107">
            <a:off x="8917281" y="2483730"/>
            <a:ext cx="3149267" cy="2501430"/>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rot="18112107">
            <a:off x="4382943" y="2210836"/>
            <a:ext cx="2140567" cy="3186509"/>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p:cNvSpPr/>
          <p:nvPr/>
        </p:nvSpPr>
        <p:spPr>
          <a:xfrm>
            <a:off x="5116711" y="3648811"/>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4786183" y="4316741"/>
            <a:ext cx="527881" cy="1795301"/>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504969" y="5980944"/>
            <a:ext cx="942975" cy="769441"/>
          </a:xfrm>
          <a:prstGeom prst="rect">
            <a:avLst/>
          </a:prstGeom>
          <a:noFill/>
        </p:spPr>
        <p:txBody>
          <a:bodyPr wrap="square" rtlCol="0">
            <a:spAutoFit/>
          </a:bodyPr>
          <a:lstStyle/>
          <a:p>
            <a:r>
              <a:rPr lang="en-US" sz="4400" dirty="0">
                <a:solidFill>
                  <a:srgbClr val="FFFFF0"/>
                </a:solidFill>
              </a:rPr>
              <a:t>𝜸</a:t>
            </a:r>
          </a:p>
        </p:txBody>
      </p:sp>
      <p:sp>
        <p:nvSpPr>
          <p:cNvPr id="38" name="Rectangle 37"/>
          <p:cNvSpPr/>
          <p:nvPr/>
        </p:nvSpPr>
        <p:spPr>
          <a:xfrm>
            <a:off x="210499" y="415639"/>
            <a:ext cx="2343128" cy="838861"/>
          </a:xfrm>
          <a:prstGeom prst="rect">
            <a:avLst/>
          </a:prstGeom>
          <a:solidFill>
            <a:srgbClr val="808080"/>
          </a:solidFill>
          <a:ln>
            <a:noFill/>
          </a:ln>
          <a:effectLst>
            <a:glow rad="127000">
              <a:srgbClr val="A11301">
                <a:alpha val="6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418038" y="604236"/>
            <a:ext cx="2795733" cy="461665"/>
          </a:xfrm>
          <a:prstGeom prst="rect">
            <a:avLst/>
          </a:prstGeom>
          <a:noFill/>
        </p:spPr>
        <p:txBody>
          <a:bodyPr wrap="square" rtlCol="0">
            <a:spAutoFit/>
          </a:bodyPr>
          <a:lstStyle/>
          <a:p>
            <a:r>
              <a:rPr lang="en-US" sz="2400" dirty="0" smtClean="0">
                <a:solidFill>
                  <a:srgbClr val="FFFFF1"/>
                </a:solidFill>
                <a:latin typeface="Trebuchet MS" charset="0"/>
                <a:ea typeface="Trebuchet MS" charset="0"/>
                <a:cs typeface="Trebuchet MS" charset="0"/>
              </a:rPr>
              <a:t>Matter </a:t>
            </a:r>
            <a:r>
              <a:rPr lang="en-US" sz="2400" dirty="0" err="1" smtClean="0">
                <a:solidFill>
                  <a:srgbClr val="FFFFF1"/>
                </a:solidFill>
                <a:latin typeface="Trebuchet MS" charset="0"/>
                <a:ea typeface="Trebuchet MS" charset="0"/>
                <a:cs typeface="Trebuchet MS" charset="0"/>
              </a:rPr>
              <a:t>Infalls</a:t>
            </a:r>
            <a:endParaRPr lang="en-US" sz="2400" dirty="0" smtClean="0">
              <a:solidFill>
                <a:srgbClr val="FFFFF1"/>
              </a:solidFill>
              <a:latin typeface="Trebuchet MS" charset="0"/>
              <a:ea typeface="Trebuchet MS" charset="0"/>
              <a:cs typeface="Trebuchet MS" charset="0"/>
            </a:endParaRPr>
          </a:p>
        </p:txBody>
      </p:sp>
      <p:sp>
        <p:nvSpPr>
          <p:cNvPr id="40" name="Rectangle 39"/>
          <p:cNvSpPr/>
          <p:nvPr/>
        </p:nvSpPr>
        <p:spPr>
          <a:xfrm>
            <a:off x="3048185" y="420624"/>
            <a:ext cx="2343128" cy="838861"/>
          </a:xfrm>
          <a:prstGeom prst="rect">
            <a:avLst/>
          </a:prstGeom>
          <a:solidFill>
            <a:srgbClr val="808080"/>
          </a:solidFill>
          <a:ln>
            <a:noFill/>
          </a:ln>
          <a:effectLst>
            <a:glow rad="127000">
              <a:srgbClr val="A11301">
                <a:alpha val="6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009290" y="612212"/>
            <a:ext cx="2795733" cy="461665"/>
          </a:xfrm>
          <a:prstGeom prst="rect">
            <a:avLst/>
          </a:prstGeom>
          <a:noFill/>
        </p:spPr>
        <p:txBody>
          <a:bodyPr wrap="square" rtlCol="0">
            <a:spAutoFit/>
          </a:bodyPr>
          <a:lstStyle/>
          <a:p>
            <a:r>
              <a:rPr lang="en-US" sz="2400" dirty="0" smtClean="0">
                <a:solidFill>
                  <a:srgbClr val="FFFFF1"/>
                </a:solidFill>
                <a:latin typeface="Trebuchet MS" charset="0"/>
                <a:ea typeface="Trebuchet MS" charset="0"/>
                <a:cs typeface="Trebuchet MS" charset="0"/>
              </a:rPr>
              <a:t>Photons Emitted</a:t>
            </a:r>
          </a:p>
        </p:txBody>
      </p:sp>
      <p:cxnSp>
        <p:nvCxnSpPr>
          <p:cNvPr id="43" name="Straight Arrow Connector 42"/>
          <p:cNvCxnSpPr/>
          <p:nvPr/>
        </p:nvCxnSpPr>
        <p:spPr>
          <a:xfrm>
            <a:off x="2553627" y="865907"/>
            <a:ext cx="494558" cy="498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924069" y="423335"/>
            <a:ext cx="2343128" cy="838861"/>
          </a:xfrm>
          <a:prstGeom prst="rect">
            <a:avLst/>
          </a:prstGeom>
          <a:solidFill>
            <a:srgbClr val="808080"/>
          </a:solidFill>
          <a:ln>
            <a:noFill/>
          </a:ln>
          <a:effectLst>
            <a:glow rad="127000">
              <a:srgbClr val="A11301">
                <a:alpha val="6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5717283" y="446807"/>
            <a:ext cx="2795733" cy="830997"/>
          </a:xfrm>
          <a:prstGeom prst="rect">
            <a:avLst/>
          </a:prstGeom>
          <a:noFill/>
        </p:spPr>
        <p:txBody>
          <a:bodyPr wrap="square" rtlCol="0">
            <a:spAutoFit/>
          </a:bodyPr>
          <a:lstStyle/>
          <a:p>
            <a:pPr algn="ctr"/>
            <a:r>
              <a:rPr lang="en-US" sz="2400" dirty="0" smtClean="0">
                <a:solidFill>
                  <a:srgbClr val="FFFFF1"/>
                </a:solidFill>
                <a:latin typeface="Trebuchet MS" charset="0"/>
                <a:ea typeface="Trebuchet MS" charset="0"/>
                <a:cs typeface="Trebuchet MS" charset="0"/>
              </a:rPr>
              <a:t>IGM Temp Increased</a:t>
            </a:r>
          </a:p>
        </p:txBody>
      </p:sp>
      <p:cxnSp>
        <p:nvCxnSpPr>
          <p:cNvPr id="53" name="Straight Arrow Connector 52"/>
          <p:cNvCxnSpPr/>
          <p:nvPr/>
        </p:nvCxnSpPr>
        <p:spPr>
          <a:xfrm>
            <a:off x="5429511" y="868618"/>
            <a:ext cx="494558" cy="498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8804754" y="426936"/>
            <a:ext cx="2343128" cy="838861"/>
          </a:xfrm>
          <a:prstGeom prst="rect">
            <a:avLst/>
          </a:prstGeom>
          <a:solidFill>
            <a:srgbClr val="808080"/>
          </a:solidFill>
          <a:ln>
            <a:noFill/>
          </a:ln>
          <a:effectLst>
            <a:glow rad="127000">
              <a:srgbClr val="A11301">
                <a:alpha val="6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8597968" y="450408"/>
            <a:ext cx="2795733" cy="830997"/>
          </a:xfrm>
          <a:prstGeom prst="rect">
            <a:avLst/>
          </a:prstGeom>
          <a:noFill/>
        </p:spPr>
        <p:txBody>
          <a:bodyPr wrap="square" rtlCol="0">
            <a:spAutoFit/>
          </a:bodyPr>
          <a:lstStyle/>
          <a:p>
            <a:pPr algn="ctr"/>
            <a:r>
              <a:rPr lang="en-US" sz="2400" dirty="0" smtClean="0">
                <a:solidFill>
                  <a:srgbClr val="FFFFF1"/>
                </a:solidFill>
                <a:latin typeface="Trebuchet MS" charset="0"/>
                <a:ea typeface="Trebuchet MS" charset="0"/>
                <a:cs typeface="Trebuchet MS" charset="0"/>
              </a:rPr>
              <a:t>Future Infall Reduced</a:t>
            </a:r>
          </a:p>
        </p:txBody>
      </p:sp>
      <p:cxnSp>
        <p:nvCxnSpPr>
          <p:cNvPr id="45" name="Straight Arrow Connector 44"/>
          <p:cNvCxnSpPr/>
          <p:nvPr/>
        </p:nvCxnSpPr>
        <p:spPr>
          <a:xfrm>
            <a:off x="8310196" y="872219"/>
            <a:ext cx="494558" cy="498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8" name="5-Point Star 47"/>
          <p:cNvSpPr/>
          <p:nvPr/>
        </p:nvSpPr>
        <p:spPr>
          <a:xfrm>
            <a:off x="6201731" y="3071509"/>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p:nvPr/>
        </p:nvCxnSpPr>
        <p:spPr>
          <a:xfrm flipV="1">
            <a:off x="7147981" y="2107964"/>
            <a:ext cx="872106" cy="954185"/>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8079572" y="1492964"/>
            <a:ext cx="942975" cy="769441"/>
          </a:xfrm>
          <a:prstGeom prst="rect">
            <a:avLst/>
          </a:prstGeom>
          <a:noFill/>
        </p:spPr>
        <p:txBody>
          <a:bodyPr wrap="square" rtlCol="0">
            <a:spAutoFit/>
          </a:bodyPr>
          <a:lstStyle/>
          <a:p>
            <a:r>
              <a:rPr lang="en-US" sz="4400" dirty="0">
                <a:solidFill>
                  <a:srgbClr val="FFFFF0"/>
                </a:solidFill>
              </a:rPr>
              <a:t>𝜸</a:t>
            </a:r>
          </a:p>
        </p:txBody>
      </p:sp>
      <p:sp>
        <p:nvSpPr>
          <p:cNvPr id="69" name="TextBox 68"/>
          <p:cNvSpPr txBox="1"/>
          <p:nvPr/>
        </p:nvSpPr>
        <p:spPr>
          <a:xfrm>
            <a:off x="8597968" y="-81243"/>
            <a:ext cx="3594032" cy="523220"/>
          </a:xfrm>
          <a:prstGeom prst="rect">
            <a:avLst/>
          </a:prstGeom>
          <a:noFill/>
        </p:spPr>
        <p:txBody>
          <a:bodyPr wrap="square" rtlCol="0">
            <a:spAutoFit/>
          </a:bodyPr>
          <a:lstStyle/>
          <a:p>
            <a:r>
              <a:rPr lang="en-US" sz="1400" dirty="0" smtClean="0">
                <a:solidFill>
                  <a:schemeClr val="bg1"/>
                </a:solidFill>
                <a:latin typeface="Trebuchet MS" charset="0"/>
                <a:ea typeface="Trebuchet MS" charset="0"/>
                <a:cs typeface="Trebuchet MS" charset="0"/>
              </a:rPr>
              <a:t>(e.g. Shapiro+ 1994, </a:t>
            </a:r>
            <a:r>
              <a:rPr lang="en-US" sz="1400" dirty="0" err="1" smtClean="0">
                <a:solidFill>
                  <a:schemeClr val="bg1"/>
                </a:solidFill>
                <a:latin typeface="Trebuchet MS" charset="0"/>
                <a:ea typeface="Trebuchet MS" charset="0"/>
                <a:cs typeface="Trebuchet MS" charset="0"/>
              </a:rPr>
              <a:t>Gnedin</a:t>
            </a:r>
            <a:r>
              <a:rPr lang="en-US" sz="1400" dirty="0" smtClean="0">
                <a:solidFill>
                  <a:schemeClr val="bg1"/>
                </a:solidFill>
                <a:latin typeface="Trebuchet MS" charset="0"/>
                <a:ea typeface="Trebuchet MS" charset="0"/>
                <a:cs typeface="Trebuchet MS" charset="0"/>
              </a:rPr>
              <a:t> 2000, </a:t>
            </a:r>
            <a:r>
              <a:rPr lang="en-US" sz="1400" dirty="0" err="1" smtClean="0">
                <a:solidFill>
                  <a:schemeClr val="bg1"/>
                </a:solidFill>
                <a:latin typeface="Trebuchet MS" charset="0"/>
                <a:ea typeface="Trebuchet MS" charset="0"/>
                <a:cs typeface="Trebuchet MS" charset="0"/>
              </a:rPr>
              <a:t>Sobacchi</a:t>
            </a:r>
            <a:r>
              <a:rPr lang="en-US" sz="1400" dirty="0" smtClean="0">
                <a:solidFill>
                  <a:schemeClr val="bg1"/>
                </a:solidFill>
                <a:latin typeface="Trebuchet MS" charset="0"/>
                <a:ea typeface="Trebuchet MS" charset="0"/>
                <a:cs typeface="Trebuchet MS" charset="0"/>
              </a:rPr>
              <a:t> &amp; </a:t>
            </a:r>
            <a:r>
              <a:rPr lang="en-US" sz="1400" dirty="0" err="1" smtClean="0">
                <a:solidFill>
                  <a:schemeClr val="bg1"/>
                </a:solidFill>
                <a:latin typeface="Trebuchet MS" charset="0"/>
                <a:ea typeface="Trebuchet MS" charset="0"/>
                <a:cs typeface="Trebuchet MS" charset="0"/>
              </a:rPr>
              <a:t>Mesinger</a:t>
            </a:r>
            <a:r>
              <a:rPr lang="en-US" sz="1400" dirty="0" smtClean="0">
                <a:solidFill>
                  <a:schemeClr val="bg1"/>
                </a:solidFill>
                <a:latin typeface="Trebuchet MS" charset="0"/>
                <a:ea typeface="Trebuchet MS" charset="0"/>
                <a:cs typeface="Trebuchet MS" charset="0"/>
              </a:rPr>
              <a:t> 2013) </a:t>
            </a:r>
            <a:endParaRPr lang="en-US" sz="1400" dirty="0">
              <a:solidFill>
                <a:schemeClr val="bg1"/>
              </a:solidFill>
              <a:latin typeface="Trebuchet MS" charset="0"/>
              <a:ea typeface="Trebuchet MS" charset="0"/>
              <a:cs typeface="Trebuchet MS" charset="0"/>
            </a:endParaRPr>
          </a:p>
        </p:txBody>
      </p:sp>
      <p:cxnSp>
        <p:nvCxnSpPr>
          <p:cNvPr id="70" name="Curved Connector 69"/>
          <p:cNvCxnSpPr/>
          <p:nvPr/>
        </p:nvCxnSpPr>
        <p:spPr>
          <a:xfrm rot="5400000">
            <a:off x="5711750" y="-2932464"/>
            <a:ext cx="70217" cy="8497954"/>
          </a:xfrm>
          <a:prstGeom prst="curvedConnector3">
            <a:avLst>
              <a:gd name="adj1" fmla="val 823211"/>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4336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21177</TotalTime>
  <Words>1235</Words>
  <Application>Microsoft Macintosh PowerPoint</Application>
  <PresentationFormat>Widescreen</PresentationFormat>
  <Paragraphs>226</Paragraphs>
  <Slides>26</Slides>
  <Notes>16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Bangla Sangam MN</vt:lpstr>
      <vt:lpstr>Calibri</vt:lpstr>
      <vt:lpstr>Calibri Light</vt:lpstr>
      <vt:lpstr>Comic Sans MS</vt:lpstr>
      <vt:lpstr>Trebuchet MS</vt:lpstr>
      <vt:lpstr>Wingdings</vt:lpstr>
      <vt:lpstr>Arial</vt:lpstr>
      <vt:lpstr>Office Theme</vt:lpstr>
      <vt:lpstr>PowerPoint Presentation</vt:lpstr>
      <vt:lpstr>Overview</vt:lpstr>
      <vt:lpstr>Epoch of Reionization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Reionization Through Semi-Analytic Galaxy Formation</dc:title>
  <dc:creator>Microsoft Office User</dc:creator>
  <cp:lastModifiedBy>Microsoft Office User</cp:lastModifiedBy>
  <cp:revision>228</cp:revision>
  <cp:lastPrinted>2017-07-03T02:15:22Z</cp:lastPrinted>
  <dcterms:created xsi:type="dcterms:W3CDTF">2017-03-11T10:32:14Z</dcterms:created>
  <dcterms:modified xsi:type="dcterms:W3CDTF">2017-08-28T01:40:18Z</dcterms:modified>
</cp:coreProperties>
</file>